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1"/>
    <p:sldMasterId id="2147483662" r:id="rId2"/>
  </p:sldMasterIdLst>
  <p:notesMasterIdLst>
    <p:notesMasterId r:id="rId26"/>
  </p:notesMasterIdLst>
  <p:sldIdLst>
    <p:sldId id="344" r:id="rId3"/>
    <p:sldId id="366" r:id="rId4"/>
    <p:sldId id="260" r:id="rId5"/>
    <p:sldId id="356" r:id="rId6"/>
    <p:sldId id="360" r:id="rId7"/>
    <p:sldId id="362" r:id="rId8"/>
    <p:sldId id="361" r:id="rId9"/>
    <p:sldId id="298" r:id="rId10"/>
    <p:sldId id="359" r:id="rId11"/>
    <p:sldId id="351" r:id="rId12"/>
    <p:sldId id="365" r:id="rId13"/>
    <p:sldId id="353" r:id="rId14"/>
    <p:sldId id="354" r:id="rId15"/>
    <p:sldId id="363" r:id="rId16"/>
    <p:sldId id="308" r:id="rId17"/>
    <p:sldId id="367" r:id="rId18"/>
    <p:sldId id="368" r:id="rId19"/>
    <p:sldId id="352" r:id="rId20"/>
    <p:sldId id="369" r:id="rId21"/>
    <p:sldId id="364" r:id="rId22"/>
    <p:sldId id="317" r:id="rId23"/>
    <p:sldId id="259" r:id="rId24"/>
    <p:sldId id="3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7230"/>
    <a:srgbClr val="4B70FF"/>
    <a:srgbClr val="552C9F"/>
    <a:srgbClr val="5DD345"/>
    <a:srgbClr val="595959"/>
    <a:srgbClr val="22232F"/>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93"/>
    <p:restoredTop sz="80156"/>
  </p:normalViewPr>
  <p:slideViewPr>
    <p:cSldViewPr snapToGrid="0" snapToObjects="1" showGuides="1">
      <p:cViewPr varScale="1">
        <p:scale>
          <a:sx n="106" d="100"/>
          <a:sy n="106" d="100"/>
        </p:scale>
        <p:origin x="232" y="184"/>
      </p:cViewPr>
      <p:guideLst>
        <p:guide orient="horz" pos="2136"/>
        <p:guide pos="3840"/>
      </p:guideLst>
    </p:cSldViewPr>
  </p:slideViewPr>
  <p:notesTextViewPr>
    <p:cViewPr>
      <p:scale>
        <a:sx n="1" d="1"/>
        <a:sy n="1" d="1"/>
      </p:scale>
      <p:origin x="0" y="0"/>
    </p:cViewPr>
  </p:notesTextViewPr>
  <p:sorterViewPr>
    <p:cViewPr>
      <p:scale>
        <a:sx n="72" d="100"/>
        <a:sy n="72" d="100"/>
      </p:scale>
      <p:origin x="0" y="0"/>
    </p:cViewPr>
  </p:sorterViewPr>
  <p:notesViewPr>
    <p:cSldViewPr snapToGrid="0" snapToObjects="1" showGuides="1">
      <p:cViewPr varScale="1">
        <p:scale>
          <a:sx n="63" d="100"/>
          <a:sy n="63" d="100"/>
        </p:scale>
        <p:origin x="3134"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A1C46-6C05-3A40-A8E2-011B5C66D4D6}" type="datetimeFigureOut">
              <a:rPr lang="en-US" smtClean="0"/>
              <a:t>3/21/18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4204D-A129-834B-B1A3-84C093EE0EB0}" type="slidenum">
              <a:rPr lang="en-US" smtClean="0"/>
              <a:t>‹#›</a:t>
            </a:fld>
            <a:endParaRPr lang="en-US"/>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Id_es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Exempli_grati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Small</a:t>
            </a:r>
            <a:r>
              <a:rPr lang="en-US" baseline="0" dirty="0"/>
              <a:t> team, who’s responsible for what… where are your expertise. Clear, consistent message from the team.</a:t>
            </a:r>
          </a:p>
          <a:p>
            <a:pPr marL="171450" indent="-171450">
              <a:buFont typeface="Arial" charset="0"/>
              <a:buChar char="•"/>
            </a:pPr>
            <a:r>
              <a:rPr lang="en-US" baseline="0" dirty="0"/>
              <a:t>Set of commonly used components, found across the site, built with a11y in mind. Point to during reviews, efficient for front-end dev. Examples…</a:t>
            </a:r>
          </a:p>
          <a:p>
            <a:pPr marL="171450" indent="-171450">
              <a:buFont typeface="Arial" charset="0"/>
              <a:buChar char="•"/>
            </a:pPr>
            <a:r>
              <a:rPr lang="en-US" baseline="0" dirty="0"/>
              <a:t>Automated testing what you can, no false positives, provide guidance. Require manual testing (color contrast, keyboard, screen reader)</a:t>
            </a:r>
          </a:p>
          <a:p>
            <a:pPr marL="171450" indent="-171450">
              <a:buFont typeface="Arial" charset="0"/>
              <a:buChar char="•"/>
            </a:pPr>
            <a:r>
              <a:rPr lang="en-US" baseline="0" dirty="0"/>
              <a:t>Find places to inject yourself. Where can teams (ultimately your product and customers) benefit from accessibility review? What processes exist that make sense for you to be part of?</a:t>
            </a:r>
          </a:p>
        </p:txBody>
      </p:sp>
      <p:sp>
        <p:nvSpPr>
          <p:cNvPr id="4" name="Slide Number Placeholder 3"/>
          <p:cNvSpPr>
            <a:spLocks noGrp="1"/>
          </p:cNvSpPr>
          <p:nvPr>
            <p:ph type="sldNum" sz="quarter" idx="10"/>
          </p:nvPr>
        </p:nvSpPr>
        <p:spPr/>
        <p:txBody>
          <a:bodyPr/>
          <a:lstStyle/>
          <a:p>
            <a:fld id="{5104204D-A129-834B-B1A3-84C093EE0EB0}" type="slidenum">
              <a:rPr lang="en-US" smtClean="0"/>
              <a:t>9</a:t>
            </a:fld>
            <a:endParaRPr lang="en-US"/>
          </a:p>
        </p:txBody>
      </p:sp>
    </p:spTree>
    <p:extLst>
      <p:ext uri="{BB962C8B-B14F-4D97-AF65-F5344CB8AC3E}">
        <p14:creationId xmlns:p14="http://schemas.microsoft.com/office/powerpoint/2010/main" val="48153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4204D-A129-834B-B1A3-84C093EE0E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40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1C1C1C"/>
                </a:solidFill>
                <a:latin typeface="Times" charset="0"/>
                <a:ea typeface="ＭＳ Ｐゴシック" charset="-128"/>
                <a:cs typeface="ＭＳ Ｐゴシック" charset="-128"/>
              </a:rPr>
              <a:t>The model provides a theoretical continuum along which process maturity can be developed incrementally from one level to the next. Skipping levels is not allowed/feasible.</a:t>
            </a:r>
          </a:p>
          <a:p>
            <a:r>
              <a:rPr lang="en-US" sz="1200" b="1" kern="1200" dirty="0">
                <a:solidFill>
                  <a:srgbClr val="1C1C1C"/>
                </a:solidFill>
                <a:latin typeface="Times" charset="0"/>
                <a:ea typeface="ＭＳ Ｐゴシック" charset="-128"/>
                <a:cs typeface="ＭＳ Ｐゴシック" charset="-128"/>
              </a:rPr>
              <a:t>Level 1 - </a:t>
            </a:r>
            <a:r>
              <a:rPr lang="en-US" sz="1200" b="1" i="1" kern="1200" dirty="0">
                <a:solidFill>
                  <a:srgbClr val="1C1C1C"/>
                </a:solidFill>
                <a:latin typeface="Times" charset="0"/>
                <a:ea typeface="ＭＳ Ｐゴシック" charset="-128"/>
                <a:cs typeface="ＭＳ Ｐゴシック" charset="-128"/>
              </a:rPr>
              <a:t>Initial (Chaotic)</a:t>
            </a:r>
            <a:endParaRPr lang="en-US" sz="1200" b="1" kern="1200" dirty="0">
              <a:solidFill>
                <a:srgbClr val="1C1C1C"/>
              </a:solidFill>
              <a:latin typeface="Times" charset="0"/>
              <a:ea typeface="ＭＳ Ｐゴシック" charset="-128"/>
              <a:cs typeface="ＭＳ Ｐゴシック" charset="-128"/>
            </a:endParaRPr>
          </a:p>
          <a:p>
            <a:r>
              <a:rPr lang="en-US" sz="1200" kern="1200" dirty="0">
                <a:solidFill>
                  <a:srgbClr val="1C1C1C"/>
                </a:solidFill>
                <a:latin typeface="Times" charset="0"/>
                <a:ea typeface="ＭＳ Ｐゴシック" charset="-128"/>
                <a:cs typeface="ＭＳ Ｐゴシック" charset="-128"/>
              </a:rPr>
              <a:t>It is characteristic of processes at this level that they are (typically) undocumented and in a state of dynamic change, tending to be driven in an </a:t>
            </a:r>
            <a:r>
              <a:rPr lang="en-US" sz="1200" i="1" kern="1200" dirty="0">
                <a:solidFill>
                  <a:srgbClr val="1C1C1C"/>
                </a:solidFill>
                <a:latin typeface="Times" charset="0"/>
                <a:ea typeface="ＭＳ Ｐゴシック" charset="-128"/>
                <a:cs typeface="ＭＳ Ｐゴシック" charset="-128"/>
              </a:rPr>
              <a:t>ad hoc</a:t>
            </a:r>
            <a:r>
              <a:rPr lang="en-US" sz="1200" kern="1200" dirty="0">
                <a:solidFill>
                  <a:srgbClr val="1C1C1C"/>
                </a:solidFill>
                <a:latin typeface="Times" charset="0"/>
                <a:ea typeface="ＭＳ Ｐゴシック" charset="-128"/>
                <a:cs typeface="ＭＳ Ｐゴシック" charset="-128"/>
              </a:rPr>
              <a:t>, uncontrolled and reactive manner by users or events. This provides a chaotic or unstable environment for the processes.</a:t>
            </a:r>
          </a:p>
          <a:p>
            <a:r>
              <a:rPr lang="en-US" sz="1200" b="1" kern="1200" dirty="0">
                <a:solidFill>
                  <a:srgbClr val="1C1C1C"/>
                </a:solidFill>
                <a:latin typeface="Times" charset="0"/>
                <a:ea typeface="ＭＳ Ｐゴシック" charset="-128"/>
                <a:cs typeface="ＭＳ Ｐゴシック" charset="-128"/>
              </a:rPr>
              <a:t>Level 2 - </a:t>
            </a:r>
            <a:r>
              <a:rPr lang="en-US" sz="1200" b="1" i="1" kern="1200" dirty="0">
                <a:solidFill>
                  <a:srgbClr val="1C1C1C"/>
                </a:solidFill>
                <a:latin typeface="Times" charset="0"/>
                <a:ea typeface="ＭＳ Ｐゴシック" charset="-128"/>
                <a:cs typeface="ＭＳ Ｐゴシック" charset="-128"/>
              </a:rPr>
              <a:t>Repeatable</a:t>
            </a:r>
            <a:endParaRPr lang="en-US" sz="1200" b="1" kern="1200" dirty="0">
              <a:solidFill>
                <a:srgbClr val="1C1C1C"/>
              </a:solidFill>
              <a:latin typeface="Times" charset="0"/>
              <a:ea typeface="ＭＳ Ｐゴシック" charset="-128"/>
              <a:cs typeface="ＭＳ Ｐゴシック" charset="-128"/>
            </a:endParaRPr>
          </a:p>
          <a:p>
            <a:r>
              <a:rPr lang="en-US" sz="1200" kern="1200" dirty="0">
                <a:solidFill>
                  <a:srgbClr val="1C1C1C"/>
                </a:solidFill>
                <a:latin typeface="Times" charset="0"/>
                <a:ea typeface="ＭＳ Ｐゴシック" charset="-128"/>
                <a:cs typeface="ＭＳ Ｐゴシック" charset="-128"/>
              </a:rPr>
              <a:t>It is characteristic of processes at this level that some processes are repeatable, possibly with consistent results. Process discipline is unlikely to be rigorous, but where it exists it may help to ensure that existing processes are maintained during times of stress.</a:t>
            </a:r>
          </a:p>
          <a:p>
            <a:r>
              <a:rPr lang="en-US" sz="1200" b="1" kern="1200" dirty="0">
                <a:solidFill>
                  <a:srgbClr val="1C1C1C"/>
                </a:solidFill>
                <a:latin typeface="Times" charset="0"/>
                <a:ea typeface="ＭＳ Ｐゴシック" charset="-128"/>
                <a:cs typeface="ＭＳ Ｐゴシック" charset="-128"/>
              </a:rPr>
              <a:t>Level 3 - </a:t>
            </a:r>
            <a:r>
              <a:rPr lang="en-US" sz="1200" b="1" i="1" kern="1200" dirty="0">
                <a:solidFill>
                  <a:srgbClr val="1C1C1C"/>
                </a:solidFill>
                <a:latin typeface="Times" charset="0"/>
                <a:ea typeface="ＭＳ Ｐゴシック" charset="-128"/>
                <a:cs typeface="ＭＳ Ｐゴシック" charset="-128"/>
              </a:rPr>
              <a:t>Defined</a:t>
            </a:r>
            <a:endParaRPr lang="en-US" sz="1200" b="1" kern="1200" dirty="0">
              <a:solidFill>
                <a:srgbClr val="1C1C1C"/>
              </a:solidFill>
              <a:latin typeface="Times" charset="0"/>
              <a:ea typeface="ＭＳ Ｐゴシック" charset="-128"/>
              <a:cs typeface="ＭＳ Ｐゴシック" charset="-128"/>
            </a:endParaRPr>
          </a:p>
          <a:p>
            <a:r>
              <a:rPr lang="en-US" sz="1200" kern="1200" dirty="0">
                <a:solidFill>
                  <a:srgbClr val="1C1C1C"/>
                </a:solidFill>
                <a:latin typeface="Times" charset="0"/>
                <a:ea typeface="ＭＳ Ｐゴシック" charset="-128"/>
                <a:cs typeface="ＭＳ Ｐゴシック" charset="-128"/>
              </a:rPr>
              <a:t>It is characteristic of processes at this level that there are sets of defined and documented standard processes established and subject to some degree of improvement over time. These standard processes are in place (</a:t>
            </a:r>
            <a:r>
              <a:rPr lang="en-US" sz="1200" kern="1200" dirty="0">
                <a:solidFill>
                  <a:srgbClr val="092F9D"/>
                </a:solidFill>
                <a:latin typeface="Times" charset="0"/>
                <a:ea typeface="ＭＳ Ｐゴシック" charset="-128"/>
                <a:cs typeface="ＭＳ Ｐゴシック" charset="-128"/>
                <a:hlinkClick r:id="rId3"/>
              </a:rPr>
              <a:t>i.e.</a:t>
            </a:r>
            <a:r>
              <a:rPr lang="en-US" sz="1200" kern="1200" dirty="0">
                <a:solidFill>
                  <a:srgbClr val="1C1C1C"/>
                </a:solidFill>
                <a:latin typeface="Times" charset="0"/>
                <a:ea typeface="ＭＳ Ｐゴシック" charset="-128"/>
                <a:cs typeface="ＭＳ Ｐゴシック" charset="-128"/>
                <a:hlinkClick r:id="rId3"/>
              </a:rPr>
              <a:t>, they are the AS-IS processes) and used to establish consistency of process performance across the organization.</a:t>
            </a:r>
          </a:p>
          <a:p>
            <a:r>
              <a:rPr lang="en-US" sz="1200" b="1" kern="1200" dirty="0">
                <a:solidFill>
                  <a:srgbClr val="1C1C1C"/>
                </a:solidFill>
                <a:latin typeface="Times" charset="0"/>
                <a:ea typeface="ＭＳ Ｐゴシック" charset="-128"/>
                <a:cs typeface="ＭＳ Ｐゴシック" charset="-128"/>
              </a:rPr>
              <a:t>Level 4 - </a:t>
            </a:r>
            <a:r>
              <a:rPr lang="en-US" sz="1200" b="1" i="1" kern="1200" dirty="0">
                <a:solidFill>
                  <a:srgbClr val="1C1C1C"/>
                </a:solidFill>
                <a:latin typeface="Times" charset="0"/>
                <a:ea typeface="ＭＳ Ｐゴシック" charset="-128"/>
                <a:cs typeface="ＭＳ Ｐゴシック" charset="-128"/>
              </a:rPr>
              <a:t>Managed</a:t>
            </a:r>
            <a:endParaRPr lang="en-US" sz="1200" b="1" kern="1200" dirty="0">
              <a:solidFill>
                <a:srgbClr val="1C1C1C"/>
              </a:solidFill>
              <a:latin typeface="Times" charset="0"/>
              <a:ea typeface="ＭＳ Ｐゴシック" charset="-128"/>
              <a:cs typeface="ＭＳ Ｐゴシック" charset="-128"/>
            </a:endParaRPr>
          </a:p>
          <a:p>
            <a:r>
              <a:rPr lang="en-US" sz="1200" kern="1200" dirty="0">
                <a:solidFill>
                  <a:srgbClr val="1C1C1C"/>
                </a:solidFill>
                <a:latin typeface="Times" charset="0"/>
                <a:ea typeface="ＭＳ Ｐゴシック" charset="-128"/>
                <a:cs typeface="ＭＳ Ｐゴシック" charset="-128"/>
              </a:rPr>
              <a:t>It is characteristic of processes at this level that, using process metrics, management can effectively control the AS-IS process (</a:t>
            </a:r>
            <a:r>
              <a:rPr lang="en-US" sz="1200" kern="1200" dirty="0">
                <a:solidFill>
                  <a:srgbClr val="092F9D"/>
                </a:solidFill>
                <a:latin typeface="Times" charset="0"/>
                <a:ea typeface="ＭＳ Ｐゴシック" charset="-128"/>
                <a:cs typeface="ＭＳ Ｐゴシック" charset="-128"/>
                <a:hlinkClick r:id="rId4"/>
              </a:rPr>
              <a:t>e.g.</a:t>
            </a:r>
            <a:r>
              <a:rPr lang="en-US" sz="1200" kern="1200" dirty="0">
                <a:solidFill>
                  <a:srgbClr val="1C1C1C"/>
                </a:solidFill>
                <a:latin typeface="Times" charset="0"/>
                <a:ea typeface="ＭＳ Ｐゴシック" charset="-128"/>
                <a:cs typeface="ＭＳ Ｐゴシック" charset="-128"/>
                <a:hlinkClick r:id="rId4"/>
              </a:rPr>
              <a:t>, for software development ). In particular, management can identify ways to adjust and adapt the process to particular projects without measurable losses of quality or deviations from specifications. Process Capability is established from this level.</a:t>
            </a:r>
          </a:p>
          <a:p>
            <a:r>
              <a:rPr lang="en-US" sz="1200" b="1" kern="1200" dirty="0">
                <a:solidFill>
                  <a:srgbClr val="1C1C1C"/>
                </a:solidFill>
                <a:latin typeface="Times" charset="0"/>
                <a:ea typeface="ＭＳ Ｐゴシック" charset="-128"/>
                <a:cs typeface="ＭＳ Ｐゴシック" charset="-128"/>
              </a:rPr>
              <a:t>Level 5 - </a:t>
            </a:r>
            <a:r>
              <a:rPr lang="en-US" sz="1200" b="1" i="1" kern="1200" dirty="0">
                <a:solidFill>
                  <a:srgbClr val="1C1C1C"/>
                </a:solidFill>
                <a:latin typeface="Times" charset="0"/>
                <a:ea typeface="ＭＳ Ｐゴシック" charset="-128"/>
                <a:cs typeface="ＭＳ Ｐゴシック" charset="-128"/>
              </a:rPr>
              <a:t>Optimizing</a:t>
            </a:r>
            <a:endParaRPr lang="en-US" sz="1200" b="1" kern="1200" dirty="0">
              <a:solidFill>
                <a:srgbClr val="1C1C1C"/>
              </a:solidFill>
              <a:latin typeface="Times" charset="0"/>
              <a:ea typeface="ＭＳ Ｐゴシック" charset="-128"/>
              <a:cs typeface="ＭＳ Ｐゴシック" charset="-128"/>
            </a:endParaRPr>
          </a:p>
          <a:p>
            <a:r>
              <a:rPr lang="en-US" sz="1200" kern="1200" dirty="0">
                <a:solidFill>
                  <a:srgbClr val="1C1C1C"/>
                </a:solidFill>
                <a:latin typeface="Times" charset="0"/>
                <a:ea typeface="ＭＳ Ｐゴシック" charset="-128"/>
                <a:cs typeface="ＭＳ Ｐゴシック" charset="-128"/>
              </a:rPr>
              <a:t>It is a characteristic of processes at this level that the focus is on continually improving process performance through both incremental and innovative technological changes/improvements. At maturity level 5, processes are concerned with addressing statistical </a:t>
            </a:r>
            <a:r>
              <a:rPr lang="en-US" sz="1200" i="1" kern="1200" dirty="0">
                <a:solidFill>
                  <a:srgbClr val="1C1C1C"/>
                </a:solidFill>
                <a:latin typeface="Times" charset="0"/>
                <a:ea typeface="ＭＳ Ｐゴシック" charset="-128"/>
                <a:cs typeface="ＭＳ Ｐゴシック" charset="-128"/>
              </a:rPr>
              <a:t>common causes</a:t>
            </a:r>
            <a:r>
              <a:rPr lang="en-US" sz="1200" kern="1200" dirty="0">
                <a:solidFill>
                  <a:srgbClr val="1C1C1C"/>
                </a:solidFill>
                <a:latin typeface="Times" charset="0"/>
                <a:ea typeface="ＭＳ Ｐゴシック" charset="-128"/>
                <a:cs typeface="ＭＳ Ｐゴシック" charset="-128"/>
              </a:rPr>
              <a:t> of process variation and changing the process (for example, to shift the mean of the process performance) to improve process performance. This would be done at the same time as maintaining the likelihood of achieving the established quantitative process-improvement objectives. There are only a few companies in the world that have attained this level 5.</a:t>
            </a:r>
            <a:endParaRPr lang="en-US" sz="1200" kern="1200" dirty="0">
              <a:solidFill>
                <a:schemeClr val="tx1"/>
              </a:solidFill>
              <a:latin typeface="Times" charset="0"/>
              <a:ea typeface="ＭＳ Ｐゴシック" charset="-128"/>
              <a:cs typeface="ＭＳ Ｐゴシック" charset="-128"/>
            </a:endParaRPr>
          </a:p>
          <a:p>
            <a:endParaRPr lang="en-US" dirty="0"/>
          </a:p>
          <a:p>
            <a:r>
              <a:rPr lang="en-US" b="1" dirty="0"/>
              <a:t>IMPORTANT NOTES:</a:t>
            </a:r>
          </a:p>
          <a:p>
            <a:pPr marL="171450" indent="-171450">
              <a:buFont typeface="Arial" panose="020B0604020202020204" pitchFamily="34" charset="0"/>
              <a:buChar char="•"/>
              <a:defRPr/>
            </a:pPr>
            <a:r>
              <a:rPr lang="en-US" altLang="en-US" dirty="0">
                <a:latin typeface="Times" pitchFamily="18" charset="0"/>
                <a:ea typeface="ＭＳ Ｐゴシック" pitchFamily="34" charset="-128"/>
              </a:rPr>
              <a:t>In order to reach the next level, you must have met all the requirements of the previous level</a:t>
            </a:r>
          </a:p>
          <a:p>
            <a:pPr marL="171450" indent="-171450">
              <a:buFont typeface="Arial" panose="020B0604020202020204" pitchFamily="34" charset="0"/>
              <a:buChar char="•"/>
              <a:defRPr/>
            </a:pPr>
            <a:r>
              <a:rPr lang="en-US" altLang="en-US" dirty="0">
                <a:latin typeface="Times" pitchFamily="18" charset="0"/>
                <a:ea typeface="ＭＳ Ｐゴシック" pitchFamily="34" charset="-128"/>
              </a:rPr>
              <a:t>Anyone can be level 1, if they are trying in some way shape or form to implement accessibility</a:t>
            </a:r>
          </a:p>
          <a:p>
            <a:pPr marL="171450" indent="-171450">
              <a:buFont typeface="Arial" panose="020B0604020202020204" pitchFamily="34" charset="0"/>
              <a:buChar char="•"/>
              <a:defRPr/>
            </a:pPr>
            <a:r>
              <a:rPr lang="en-US" altLang="en-US" dirty="0">
                <a:latin typeface="Times" pitchFamily="18" charset="0"/>
                <a:ea typeface="ＭＳ Ｐゴシック" pitchFamily="34" charset="-128"/>
              </a:rPr>
              <a:t>To get to level 2, you have to have some policies, standards and processes defined, but not everyone is using them in a consistent way</a:t>
            </a:r>
          </a:p>
          <a:p>
            <a:pPr marL="171450" indent="-171450">
              <a:buFont typeface="Arial" panose="020B0604020202020204" pitchFamily="34" charset="0"/>
              <a:buChar char="•"/>
              <a:defRPr/>
            </a:pPr>
            <a:r>
              <a:rPr lang="en-US" altLang="en-US" dirty="0">
                <a:latin typeface="Times" pitchFamily="18" charset="0"/>
                <a:ea typeface="ＭＳ Ｐゴシック" pitchFamily="34" charset="-128"/>
              </a:rPr>
              <a:t>To get to level 3, the processes need to be implemented across the entire organization</a:t>
            </a:r>
          </a:p>
          <a:p>
            <a:pPr marL="171450" indent="-171450">
              <a:buFont typeface="Arial" panose="020B0604020202020204" pitchFamily="34" charset="0"/>
              <a:buChar char="•"/>
              <a:defRPr/>
            </a:pPr>
            <a:r>
              <a:rPr lang="en-US" altLang="en-US" dirty="0">
                <a:latin typeface="Times" pitchFamily="18" charset="0"/>
                <a:ea typeface="ＭＳ Ｐゴシック" pitchFamily="34" charset="-128"/>
              </a:rPr>
              <a:t>Level 4 focuses on metrics – do you have reports that are telling you what you are doing and what the trends are</a:t>
            </a:r>
          </a:p>
          <a:p>
            <a:pPr marL="171450" indent="-171450">
              <a:buFont typeface="Arial" panose="020B0604020202020204" pitchFamily="34" charset="0"/>
              <a:buChar char="•"/>
              <a:defRPr/>
            </a:pPr>
            <a:r>
              <a:rPr lang="en-US" altLang="en-US" dirty="0">
                <a:latin typeface="Times" pitchFamily="18" charset="0"/>
                <a:ea typeface="ＭＳ Ｐゴシック" pitchFamily="34" charset="-128"/>
              </a:rPr>
              <a:t>Level 5 is all about process improvement</a:t>
            </a:r>
          </a:p>
          <a:p>
            <a:pPr>
              <a:defRPr/>
            </a:pPr>
            <a:endParaRPr lang="en-US" altLang="en-US" dirty="0">
              <a:latin typeface="Times" pitchFamily="18" charset="0"/>
              <a:ea typeface="ＭＳ Ｐゴシック" pitchFamily="34" charset="-128"/>
            </a:endParaRPr>
          </a:p>
          <a:p>
            <a:pPr marL="171450" indent="-171450">
              <a:buFont typeface="Arial" panose="020B0604020202020204" pitchFamily="34" charset="0"/>
              <a:buChar char="•"/>
              <a:defRPr/>
            </a:pPr>
            <a:r>
              <a:rPr lang="en-US" altLang="en-US" dirty="0">
                <a:latin typeface="Times" pitchFamily="18" charset="0"/>
                <a:ea typeface="ＭＳ Ｐゴシック" pitchFamily="34" charset="-128"/>
              </a:rPr>
              <a:t>A centralized Accessibility Program Office (APO) is mandatory to get past 3 or in some dimensions, level 2.  SSB is unaware of organizations that have successfully implemented mature accessibility processes without an APO.  It doesn’t need to be called “APO”, it just needs to perform as a centralized “the buck stops here” function for all questions related to accessibility.</a:t>
            </a:r>
            <a:endParaRPr lang="en-US" altLang="en-US" b="1" dirty="0">
              <a:latin typeface="Times" pitchFamily="18" charset="0"/>
              <a:ea typeface="ＭＳ Ｐゴシック" pitchFamily="34" charset="-128"/>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4204D-A129-834B-B1A3-84C093EE0E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62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4204D-A129-834B-B1A3-84C093EE0E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152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04204D-A129-834B-B1A3-84C093EE0E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043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Footer ipsum lorem</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a:solidFill>
                  <a:schemeClr val="tx1"/>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3614"/>
            <a:ext cx="10515600" cy="637198"/>
          </a:xfrm>
        </p:spPr>
        <p:txBody>
          <a:bodyPr anchor="b">
            <a:noAutofit/>
          </a:bodyPr>
          <a:lstStyle>
            <a:lvl1pPr>
              <a:defRPr sz="3600" b="1" i="0">
                <a:solidFill>
                  <a:srgbClr val="000000"/>
                </a:solidFill>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p:nvPr>
        </p:nvSpPr>
        <p:spPr>
          <a:xfrm>
            <a:off x="838200" y="1644161"/>
            <a:ext cx="10515600" cy="4532801"/>
          </a:xfrm>
        </p:spPr>
        <p:txBody>
          <a:bodyPr/>
          <a:lstStyle>
            <a:lvl1pPr>
              <a:buClr>
                <a:srgbClr val="3359EC"/>
              </a:buClr>
              <a:defRPr b="0" i="0">
                <a:solidFill>
                  <a:srgbClr val="000000"/>
                </a:solidFill>
                <a:latin typeface="Arial" charset="0"/>
                <a:ea typeface="Arial" charset="0"/>
                <a:cs typeface="Arial" charset="0"/>
              </a:defRPr>
            </a:lvl1pPr>
            <a:lvl2pPr>
              <a:buClr>
                <a:srgbClr val="3359EC"/>
              </a:buClr>
              <a:defRPr b="0" i="0">
                <a:solidFill>
                  <a:srgbClr val="000000"/>
                </a:solidFill>
                <a:latin typeface="Arial" charset="0"/>
                <a:ea typeface="Arial" charset="0"/>
                <a:cs typeface="Arial" charset="0"/>
              </a:defRPr>
            </a:lvl2pPr>
            <a:lvl3pPr>
              <a:buClr>
                <a:srgbClr val="3359EC"/>
              </a:buClr>
              <a:defRPr b="0" i="0">
                <a:solidFill>
                  <a:srgbClr val="000000"/>
                </a:solidFill>
                <a:latin typeface="Arial" charset="0"/>
                <a:ea typeface="Arial" charset="0"/>
                <a:cs typeface="Arial" charset="0"/>
              </a:defRPr>
            </a:lvl3pPr>
            <a:lvl4pPr>
              <a:buClr>
                <a:srgbClr val="3359EC"/>
              </a:buClr>
              <a:defRPr b="0" i="0">
                <a:solidFill>
                  <a:srgbClr val="000000"/>
                </a:solidFill>
                <a:latin typeface="Arial" charset="0"/>
                <a:ea typeface="Arial" charset="0"/>
                <a:cs typeface="Arial" charset="0"/>
              </a:defRPr>
            </a:lvl4pPr>
            <a:lvl5pPr>
              <a:buClr>
                <a:srgbClr val="3359EC"/>
              </a:buClr>
              <a:defRPr b="0" i="0">
                <a:solidFill>
                  <a:srgbClr val="000000"/>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2" name="Picture 11"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1440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3614"/>
            <a:ext cx="10515600" cy="637198"/>
          </a:xfrm>
        </p:spPr>
        <p:txBody>
          <a:bodyPr anchor="b">
            <a:noAutofit/>
          </a:bodyPr>
          <a:lstStyle>
            <a:lvl1pPr>
              <a:defRPr sz="3600" b="1" i="0">
                <a:solidFill>
                  <a:srgbClr val="22232F"/>
                </a:solidFill>
                <a:latin typeface="Arial Black" charset="0"/>
                <a:ea typeface="Arial Black" charset="0"/>
                <a:cs typeface="Arial Black" charset="0"/>
              </a:defRPr>
            </a:lvl1pPr>
          </a:lstStyle>
          <a:p>
            <a:r>
              <a:rPr lang="en-US" dirty="0"/>
              <a:t>CLICK TO EDIT MASTER TITLE STYLE</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5698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453616"/>
            <a:ext cx="10515600" cy="637198"/>
          </a:xfrm>
        </p:spPr>
        <p:txBody>
          <a:bodyPr>
            <a:noAutofit/>
          </a:bodyPr>
          <a:lstStyle>
            <a:lvl1pPr>
              <a:defRPr sz="3600" b="1" i="0">
                <a:solidFill>
                  <a:schemeClr val="tx1"/>
                </a:solidFill>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p:nvPr>
        </p:nvSpPr>
        <p:spPr>
          <a:xfrm>
            <a:off x="838200" y="1644161"/>
            <a:ext cx="5140569" cy="4532801"/>
          </a:xfrm>
        </p:spPr>
        <p:txBody>
          <a:bodyPr/>
          <a:lstStyle>
            <a:lvl1pPr>
              <a:buClr>
                <a:srgbClr val="3359EC"/>
              </a:buClr>
              <a:defRPr b="0" i="0">
                <a:solidFill>
                  <a:schemeClr val="tx1"/>
                </a:solidFill>
                <a:latin typeface="Arial" charset="0"/>
                <a:ea typeface="Arial" charset="0"/>
                <a:cs typeface="Arial" charset="0"/>
              </a:defRPr>
            </a:lvl1pPr>
            <a:lvl2pPr>
              <a:buClr>
                <a:srgbClr val="3359EC"/>
              </a:buClr>
              <a:defRPr b="0" i="0">
                <a:solidFill>
                  <a:schemeClr val="tx1"/>
                </a:solidFill>
                <a:latin typeface="Arial" charset="0"/>
                <a:ea typeface="Arial" charset="0"/>
                <a:cs typeface="Arial" charset="0"/>
              </a:defRPr>
            </a:lvl2pPr>
            <a:lvl3pPr>
              <a:buClr>
                <a:srgbClr val="3359EC"/>
              </a:buClr>
              <a:defRPr b="0" i="0">
                <a:solidFill>
                  <a:schemeClr val="tx1"/>
                </a:solidFill>
                <a:latin typeface="Arial" charset="0"/>
                <a:ea typeface="Arial" charset="0"/>
                <a:cs typeface="Arial" charset="0"/>
              </a:defRPr>
            </a:lvl3pPr>
            <a:lvl4pPr>
              <a:buClr>
                <a:srgbClr val="3359EC"/>
              </a:buClr>
              <a:defRPr b="0" i="0">
                <a:solidFill>
                  <a:schemeClr val="tx1"/>
                </a:solidFill>
                <a:latin typeface="Arial" charset="0"/>
                <a:ea typeface="Arial" charset="0"/>
                <a:cs typeface="Arial" charset="0"/>
              </a:defRPr>
            </a:lvl4pPr>
            <a:lvl5pPr>
              <a:buClr>
                <a:srgbClr val="3359EC"/>
              </a:buClr>
              <a:defRPr b="0" i="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Content Placeholder 2"/>
          <p:cNvSpPr>
            <a:spLocks noGrp="1"/>
          </p:cNvSpPr>
          <p:nvPr>
            <p:ph idx="11"/>
          </p:nvPr>
        </p:nvSpPr>
        <p:spPr>
          <a:xfrm>
            <a:off x="6101863" y="1644161"/>
            <a:ext cx="5251938" cy="4532801"/>
          </a:xfrm>
        </p:spPr>
        <p:txBody>
          <a:bodyPr/>
          <a:lstStyle>
            <a:lvl1pPr>
              <a:buClr>
                <a:srgbClr val="3359EC"/>
              </a:buClr>
              <a:defRPr b="0" i="0">
                <a:solidFill>
                  <a:schemeClr val="tx1"/>
                </a:solidFill>
                <a:latin typeface="Arial" charset="0"/>
                <a:ea typeface="Arial" charset="0"/>
                <a:cs typeface="Arial" charset="0"/>
              </a:defRPr>
            </a:lvl1pPr>
            <a:lvl2pPr>
              <a:buClr>
                <a:srgbClr val="3359EC"/>
              </a:buClr>
              <a:defRPr b="0" i="0">
                <a:solidFill>
                  <a:schemeClr val="tx1"/>
                </a:solidFill>
                <a:latin typeface="Arial" charset="0"/>
                <a:ea typeface="Arial" charset="0"/>
                <a:cs typeface="Arial" charset="0"/>
              </a:defRPr>
            </a:lvl2pPr>
            <a:lvl3pPr>
              <a:buClr>
                <a:srgbClr val="3359EC"/>
              </a:buClr>
              <a:defRPr b="0" i="0">
                <a:solidFill>
                  <a:schemeClr val="tx1"/>
                </a:solidFill>
                <a:latin typeface="Arial" charset="0"/>
                <a:ea typeface="Arial" charset="0"/>
                <a:cs typeface="Arial" charset="0"/>
              </a:defRPr>
            </a:lvl3pPr>
            <a:lvl4pPr>
              <a:buClr>
                <a:srgbClr val="3359EC"/>
              </a:buClr>
              <a:defRPr b="0" i="0">
                <a:solidFill>
                  <a:schemeClr val="tx1"/>
                </a:solidFill>
                <a:latin typeface="Arial" charset="0"/>
                <a:ea typeface="Arial" charset="0"/>
                <a:cs typeface="Arial" charset="0"/>
              </a:defRPr>
            </a:lvl4pPr>
            <a:lvl5pPr>
              <a:buClr>
                <a:srgbClr val="3359EC"/>
              </a:buClr>
              <a:defRPr b="0" i="0">
                <a:solidFill>
                  <a:schemeClr val="tx1"/>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361872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2314949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2745386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pic>
        <p:nvPicPr>
          <p:cNvPr id="4" name="Picture 3"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903786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FDB74AC-D144-DD42-88B1-786F0F2BF277}" type="slidenum">
              <a:rPr lang="en-US" smtClean="0"/>
              <a:t>‹#›</a:t>
            </a:fld>
            <a:endParaRPr lang="en-US"/>
          </a:p>
        </p:txBody>
      </p:sp>
      <p:pic>
        <p:nvPicPr>
          <p:cNvPr id="8" name="Picture 7"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85835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3614"/>
            <a:ext cx="10515600" cy="637198"/>
          </a:xfrm>
        </p:spPr>
        <p:txBody>
          <a:bodyPr anchor="b">
            <a:noAutofit/>
          </a:bodyPr>
          <a:lstStyle>
            <a:lvl1pPr>
              <a:defRPr sz="3600" b="1" i="0">
                <a:solidFill>
                  <a:schemeClr val="tx1"/>
                </a:solidFill>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p:nvPr>
        </p:nvSpPr>
        <p:spPr>
          <a:xfrm>
            <a:off x="838200" y="1644161"/>
            <a:ext cx="10515600" cy="4532801"/>
          </a:xfrm>
        </p:spPr>
        <p:txBody>
          <a:bodyPr/>
          <a:lstStyle>
            <a:lvl1pPr>
              <a:spcBef>
                <a:spcPts val="1000"/>
              </a:spcBef>
              <a:buClr>
                <a:srgbClr val="3359EC"/>
              </a:buClr>
              <a:defRPr b="0" i="0">
                <a:solidFill>
                  <a:schemeClr val="tx1"/>
                </a:solidFill>
                <a:latin typeface="Arial" charset="0"/>
                <a:ea typeface="Arial" charset="0"/>
                <a:cs typeface="Arial" charset="0"/>
              </a:defRPr>
            </a:lvl1pPr>
            <a:lvl2pPr>
              <a:spcBef>
                <a:spcPts val="1000"/>
              </a:spcBef>
              <a:buClr>
                <a:srgbClr val="3359EC"/>
              </a:buClr>
              <a:defRPr b="0" i="0">
                <a:solidFill>
                  <a:schemeClr val="tx1"/>
                </a:solidFill>
                <a:latin typeface="Arial" charset="0"/>
                <a:ea typeface="Arial" charset="0"/>
                <a:cs typeface="Arial" charset="0"/>
              </a:defRPr>
            </a:lvl2pPr>
            <a:lvl3pPr>
              <a:spcBef>
                <a:spcPts val="1000"/>
              </a:spcBef>
              <a:buClr>
                <a:srgbClr val="3359EC"/>
              </a:buClr>
              <a:defRPr b="0" i="0">
                <a:solidFill>
                  <a:schemeClr val="tx1"/>
                </a:solidFill>
                <a:latin typeface="Arial" charset="0"/>
                <a:ea typeface="Arial" charset="0"/>
                <a:cs typeface="Arial" charset="0"/>
              </a:defRPr>
            </a:lvl3pPr>
            <a:lvl4pPr>
              <a:spcBef>
                <a:spcPts val="1000"/>
              </a:spcBef>
              <a:buClr>
                <a:srgbClr val="3359EC"/>
              </a:buClr>
              <a:defRPr b="0" i="0">
                <a:solidFill>
                  <a:schemeClr val="tx1"/>
                </a:solidFill>
                <a:latin typeface="Arial" charset="0"/>
                <a:ea typeface="Arial" charset="0"/>
                <a:cs typeface="Arial" charset="0"/>
              </a:defRPr>
            </a:lvl4pPr>
            <a:lvl5pPr>
              <a:spcBef>
                <a:spcPts val="1000"/>
              </a:spcBef>
              <a:buClr>
                <a:srgbClr val="3359EC"/>
              </a:buClr>
              <a:defRPr b="0" i="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3"/>
          </p:nvPr>
        </p:nvSpPr>
        <p:spPr>
          <a:xfrm>
            <a:off x="3779274" y="6356350"/>
            <a:ext cx="463345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2" name="Picture 11"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eBay"/>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965579" y="6228329"/>
            <a:ext cx="1067231" cy="426328"/>
          </a:xfrm>
          <a:prstGeom prst="rect">
            <a:avLst/>
          </a:prstGeom>
        </p:spPr>
      </p:pic>
    </p:spTree>
    <p:extLst>
      <p:ext uri="{BB962C8B-B14F-4D97-AF65-F5344CB8AC3E}">
        <p14:creationId xmlns:p14="http://schemas.microsoft.com/office/powerpoint/2010/main" val="17590073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3614"/>
            <a:ext cx="10515600" cy="637198"/>
          </a:xfrm>
        </p:spPr>
        <p:txBody>
          <a:bodyPr anchor="b">
            <a:noAutofit/>
          </a:bodyPr>
          <a:lstStyle>
            <a:lvl1pPr>
              <a:defRPr sz="3600" b="1" i="0">
                <a:solidFill>
                  <a:srgbClr val="22232F"/>
                </a:solidFill>
                <a:latin typeface="Arial Black" charset="0"/>
                <a:ea typeface="Arial Black" charset="0"/>
                <a:cs typeface="Arial Black" charset="0"/>
              </a:defRPr>
            </a:lvl1pPr>
          </a:lstStyle>
          <a:p>
            <a:r>
              <a:rPr lang="en-US" dirty="0"/>
              <a:t>CLICK TO EDIT MASTER TITLE STYLE</a:t>
            </a:r>
          </a:p>
        </p:txBody>
      </p:sp>
      <p:sp>
        <p:nvSpPr>
          <p:cNvPr id="8" name="Slide Number Placeholder 5"/>
          <p:cNvSpPr>
            <a:spLocks noGrp="1"/>
          </p:cNvSpPr>
          <p:nvPr>
            <p:ph type="sldNum" sz="quarter" idx="4"/>
          </p:nvPr>
        </p:nvSpPr>
        <p:spPr>
          <a:xfrm>
            <a:off x="838200" y="6356350"/>
            <a:ext cx="13298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8A98A64A-3325-F14A-AB07-C4C7A80480CE}"/>
              </a:ext>
            </a:extLst>
          </p:cNvPr>
          <p:cNvSpPr>
            <a:spLocks noGrp="1"/>
          </p:cNvSpPr>
          <p:nvPr>
            <p:ph type="ftr" sz="quarter" idx="3"/>
          </p:nvPr>
        </p:nvSpPr>
        <p:spPr>
          <a:xfrm>
            <a:off x="3779274" y="6356350"/>
            <a:ext cx="463345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453614"/>
            <a:ext cx="10515600" cy="637198"/>
          </a:xfrm>
        </p:spPr>
        <p:txBody>
          <a:bodyPr anchor="b">
            <a:noAutofit/>
          </a:bodyPr>
          <a:lstStyle>
            <a:lvl1pPr>
              <a:defRPr sz="3600" b="1" i="0">
                <a:solidFill>
                  <a:srgbClr val="000000"/>
                </a:solidFill>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p:nvPr>
        </p:nvSpPr>
        <p:spPr>
          <a:xfrm>
            <a:off x="838200" y="1644161"/>
            <a:ext cx="5140569" cy="4532801"/>
          </a:xfrm>
        </p:spPr>
        <p:txBody>
          <a:bodyPr/>
          <a:lstStyle>
            <a:lvl1pPr>
              <a:spcBef>
                <a:spcPts val="1000"/>
              </a:spcBef>
              <a:buClr>
                <a:srgbClr val="3359EC"/>
              </a:buClr>
              <a:defRPr b="0" i="0">
                <a:solidFill>
                  <a:srgbClr val="000000"/>
                </a:solidFill>
                <a:latin typeface="Arial" charset="0"/>
                <a:ea typeface="Arial" charset="0"/>
                <a:cs typeface="Arial" charset="0"/>
              </a:defRPr>
            </a:lvl1pPr>
            <a:lvl2pPr>
              <a:spcBef>
                <a:spcPts val="1000"/>
              </a:spcBef>
              <a:buClr>
                <a:srgbClr val="3359EC"/>
              </a:buClr>
              <a:defRPr b="0" i="0">
                <a:solidFill>
                  <a:srgbClr val="000000"/>
                </a:solidFill>
                <a:latin typeface="Arial" charset="0"/>
                <a:ea typeface="Arial" charset="0"/>
                <a:cs typeface="Arial" charset="0"/>
              </a:defRPr>
            </a:lvl2pPr>
            <a:lvl3pPr>
              <a:spcBef>
                <a:spcPts val="1000"/>
              </a:spcBef>
              <a:buClr>
                <a:srgbClr val="3359EC"/>
              </a:buClr>
              <a:defRPr b="0" i="0">
                <a:solidFill>
                  <a:srgbClr val="000000"/>
                </a:solidFill>
                <a:latin typeface="Arial" charset="0"/>
                <a:ea typeface="Arial" charset="0"/>
                <a:cs typeface="Arial" charset="0"/>
              </a:defRPr>
            </a:lvl3pPr>
            <a:lvl4pPr>
              <a:spcBef>
                <a:spcPts val="1000"/>
              </a:spcBef>
              <a:buClr>
                <a:srgbClr val="3359EC"/>
              </a:buClr>
              <a:defRPr b="0" i="0">
                <a:solidFill>
                  <a:srgbClr val="000000"/>
                </a:solidFill>
                <a:latin typeface="Arial" charset="0"/>
                <a:ea typeface="Arial" charset="0"/>
                <a:cs typeface="Arial" charset="0"/>
              </a:defRPr>
            </a:lvl4pPr>
            <a:lvl5pPr>
              <a:spcBef>
                <a:spcPts val="1000"/>
              </a:spcBef>
              <a:buClr>
                <a:srgbClr val="3359EC"/>
              </a:buClr>
              <a:defRPr b="0" i="0">
                <a:solidFill>
                  <a:srgbClr val="000000"/>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000000"/>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Content Placeholder 2"/>
          <p:cNvSpPr>
            <a:spLocks noGrp="1"/>
          </p:cNvSpPr>
          <p:nvPr>
            <p:ph idx="11"/>
          </p:nvPr>
        </p:nvSpPr>
        <p:spPr>
          <a:xfrm>
            <a:off x="6101863" y="1644161"/>
            <a:ext cx="5251938" cy="4532801"/>
          </a:xfrm>
        </p:spPr>
        <p:txBody>
          <a:bodyPr/>
          <a:lstStyle>
            <a:lvl1pPr>
              <a:spcBef>
                <a:spcPts val="1000"/>
              </a:spcBef>
              <a:buClr>
                <a:srgbClr val="3359EC"/>
              </a:buClr>
              <a:defRPr b="0" i="0">
                <a:solidFill>
                  <a:srgbClr val="000000"/>
                </a:solidFill>
                <a:latin typeface="Arial" charset="0"/>
                <a:ea typeface="Arial" charset="0"/>
                <a:cs typeface="Arial" charset="0"/>
              </a:defRPr>
            </a:lvl1pPr>
            <a:lvl2pPr>
              <a:spcBef>
                <a:spcPts val="1000"/>
              </a:spcBef>
              <a:buClr>
                <a:srgbClr val="3359EC"/>
              </a:buClr>
              <a:defRPr b="0" i="0">
                <a:solidFill>
                  <a:srgbClr val="000000"/>
                </a:solidFill>
                <a:latin typeface="Arial" charset="0"/>
                <a:ea typeface="Arial" charset="0"/>
                <a:cs typeface="Arial" charset="0"/>
              </a:defRPr>
            </a:lvl2pPr>
            <a:lvl3pPr>
              <a:spcBef>
                <a:spcPts val="1000"/>
              </a:spcBef>
              <a:buClr>
                <a:srgbClr val="3359EC"/>
              </a:buClr>
              <a:defRPr b="0" i="0">
                <a:solidFill>
                  <a:srgbClr val="000000"/>
                </a:solidFill>
                <a:latin typeface="Arial" charset="0"/>
                <a:ea typeface="Arial" charset="0"/>
                <a:cs typeface="Arial" charset="0"/>
              </a:defRPr>
            </a:lvl3pPr>
            <a:lvl4pPr>
              <a:spcBef>
                <a:spcPts val="1000"/>
              </a:spcBef>
              <a:buClr>
                <a:srgbClr val="3359EC"/>
              </a:buClr>
              <a:defRPr b="0" i="0">
                <a:solidFill>
                  <a:srgbClr val="000000"/>
                </a:solidFill>
                <a:latin typeface="Arial" charset="0"/>
                <a:ea typeface="Arial" charset="0"/>
                <a:cs typeface="Arial" charset="0"/>
              </a:defRPr>
            </a:lvl4pPr>
            <a:lvl5pPr>
              <a:spcBef>
                <a:spcPts val="1000"/>
              </a:spcBef>
              <a:buClr>
                <a:srgbClr val="3359EC"/>
              </a:buClr>
              <a:defRPr b="0" i="0">
                <a:solidFill>
                  <a:srgbClr val="000000"/>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12" name="Footer Placeholder 4">
            <a:extLst>
              <a:ext uri="{FF2B5EF4-FFF2-40B4-BE49-F238E27FC236}">
                <a16:creationId xmlns:a16="http://schemas.microsoft.com/office/drawing/2014/main" id="{D92CDC38-5297-8E49-B18A-759F16F15ACC}"/>
              </a:ext>
            </a:extLst>
          </p:cNvPr>
          <p:cNvSpPr>
            <a:spLocks noGrp="1"/>
          </p:cNvSpPr>
          <p:nvPr>
            <p:ph type="ftr" sz="quarter" idx="3"/>
          </p:nvPr>
        </p:nvSpPr>
        <p:spPr>
          <a:xfrm>
            <a:off x="3779274" y="6356350"/>
            <a:ext cx="463345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10664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CSUN 2018 Assistive Technology Conference </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r>
              <a:rPr lang="en-US" dirty="0"/>
              <a:t>  |  March 1, 2017</a:t>
            </a:r>
          </a:p>
        </p:txBody>
      </p:sp>
      <p:pic>
        <p:nvPicPr>
          <p:cNvPr id="4" name="Picture 3"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064619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FDB74AC-D144-DD42-88B1-786F0F2BF277}" type="slidenum">
              <a:rPr lang="en-US" smtClean="0"/>
              <a:t>‹#›</a:t>
            </a:fld>
            <a:endParaRPr lang="en-US"/>
          </a:p>
        </p:txBody>
      </p:sp>
      <p:pic>
        <p:nvPicPr>
          <p:cNvPr id="8" name="Picture 7" descr="Level Acces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Footer Placeholder 4">
            <a:extLst>
              <a:ext uri="{FF2B5EF4-FFF2-40B4-BE49-F238E27FC236}">
                <a16:creationId xmlns:a16="http://schemas.microsoft.com/office/drawing/2014/main" id="{D7CB2970-D4CA-E44D-AAA6-B5CFF7F379DA}"/>
              </a:ext>
            </a:extLst>
          </p:cNvPr>
          <p:cNvSpPr>
            <a:spLocks noGrp="1"/>
          </p:cNvSpPr>
          <p:nvPr>
            <p:ph type="ftr" sz="quarter" idx="3"/>
          </p:nvPr>
        </p:nvSpPr>
        <p:spPr>
          <a:xfrm>
            <a:off x="3779274" y="6356350"/>
            <a:ext cx="463345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439456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Footer ipsum lorem</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83071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jpe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Page </a:t>
            </a:r>
            <a:fld id="{2030EA8A-DA75-3443-B9EE-A63E33F4F203}" type="slidenum">
              <a:rPr lang="en-US" smtClean="0"/>
              <a:pPr/>
              <a:t>‹#›</a:t>
            </a:fld>
            <a:endParaRPr lang="en-US" dirty="0"/>
          </a:p>
        </p:txBody>
      </p:sp>
      <p:sp>
        <p:nvSpPr>
          <p:cNvPr id="7" name="Footer Placeholder 4">
            <a:extLst>
              <a:ext uri="{FF2B5EF4-FFF2-40B4-BE49-F238E27FC236}">
                <a16:creationId xmlns:a16="http://schemas.microsoft.com/office/drawing/2014/main" id="{2DB3F4BD-A367-BF44-A20B-175559A28104}"/>
              </a:ext>
            </a:extLst>
          </p:cNvPr>
          <p:cNvSpPr>
            <a:spLocks noGrp="1"/>
          </p:cNvSpPr>
          <p:nvPr>
            <p:ph type="ftr" sz="quarter" idx="3"/>
          </p:nvPr>
        </p:nvSpPr>
        <p:spPr>
          <a:xfrm>
            <a:off x="3779274" y="6356350"/>
            <a:ext cx="463345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51" r:id="rId5"/>
    <p:sldLayoutId id="2147483659" r:id="rId6"/>
    <p:sldLayoutId id="2147483655" r:id="rId7"/>
    <p:sldLayoutId id="2147483657" r:id="rId8"/>
  </p:sldLayoutIdLst>
  <p:hf hdr="0"/>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r>
              <a:rPr lang="en-US" dirty="0"/>
              <a:t>Page </a:t>
            </a:r>
            <a:fld id="{2030EA8A-DA75-3443-B9EE-A63E33F4F203}" type="slidenum">
              <a:rPr lang="en-US" smtClean="0"/>
              <a:pPr/>
              <a:t>‹#›</a:t>
            </a:fld>
            <a:endParaRPr lang="en-US" dirty="0"/>
          </a:p>
        </p:txBody>
      </p:sp>
      <p:sp>
        <p:nvSpPr>
          <p:cNvPr id="5" name="Footer Placeholder 4">
            <a:extLst>
              <a:ext uri="{FF2B5EF4-FFF2-40B4-BE49-F238E27FC236}">
                <a16:creationId xmlns:a16="http://schemas.microsoft.com/office/drawing/2014/main" id="{71C08D40-2753-6943-A2A3-8A750EEAD7C3}"/>
              </a:ext>
            </a:extLst>
          </p:cNvPr>
          <p:cNvSpPr>
            <a:spLocks noGrp="1"/>
          </p:cNvSpPr>
          <p:nvPr>
            <p:ph type="ftr" sz="quarter" idx="3"/>
          </p:nvPr>
        </p:nvSpPr>
        <p:spPr>
          <a:xfrm>
            <a:off x="3779274" y="6356350"/>
            <a:ext cx="463345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326907643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hf hdr="0"/>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1000"/>
        </a:spcBef>
        <a:buClr>
          <a:srgbClr val="3359EC"/>
        </a:buClr>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1000"/>
        </a:spcBef>
        <a:buClr>
          <a:srgbClr val="3359EC"/>
        </a:buClr>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1000"/>
        </a:spcBef>
        <a:buClr>
          <a:srgbClr val="3359EC"/>
        </a:buClr>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1000"/>
        </a:spcBef>
        <a:buClr>
          <a:srgbClr val="3359EC"/>
        </a:buClr>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apability_Maturity_Model"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www.nascio.org/PDAA" TargetMode="External"/><Relationship Id="rId4" Type="http://schemas.openxmlformats.org/officeDocument/2006/relationships/hyperlink" Target="http://technologytaskforce.org/accessible-technology-charter/accessibility-maturity-mode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1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ebay.gitbooks.io/oatmeal/" TargetMode="External"/><Relationship Id="rId2" Type="http://schemas.openxmlformats.org/officeDocument/2006/relationships/hyperlink" Target="http://ebay.github.io/mindpatter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hyperlink" Target="mailto:loren.Mikola@levelaccess.com" TargetMode="External"/><Relationship Id="rId3" Type="http://schemas.openxmlformats.org/officeDocument/2006/relationships/image" Target="../media/image48.png"/><Relationship Id="rId7" Type="http://schemas.openxmlformats.org/officeDocument/2006/relationships/hyperlink" Target="mailto:beth.crutchfield@ssbbartgroup.com)" TargetMode="External"/><Relationship Id="rId2" Type="http://schemas.openxmlformats.org/officeDocument/2006/relationships/hyperlink" Target="mailto:mlapole@ebay.com" TargetMode="External"/><Relationship Id="rId1" Type="http://schemas.openxmlformats.org/officeDocument/2006/relationships/slideLayout" Target="../slideLayouts/slideLayout4.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hyperlink" Target="https://twitter.com/eBay" TargetMode="External"/><Relationship Id="rId13" Type="http://schemas.openxmlformats.org/officeDocument/2006/relationships/hyperlink" Target="https://www.levelaccess.com/blog/" TargetMode="External"/><Relationship Id="rId3" Type="http://schemas.openxmlformats.org/officeDocument/2006/relationships/image" Target="../media/image52.jpeg"/><Relationship Id="rId7" Type="http://schemas.openxmlformats.org/officeDocument/2006/relationships/hyperlink" Target="https://twitter.com/LevelAccessA11y" TargetMode="External"/><Relationship Id="rId12" Type="http://schemas.openxmlformats.org/officeDocument/2006/relationships/hyperlink" Target="https://www.facebook.com/ebay/" TargetMode="External"/><Relationship Id="rId2" Type="http://schemas.openxmlformats.org/officeDocument/2006/relationships/hyperlink" Target="mailto:info@levelaccess.com" TargetMode="External"/><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hyperlink" Target="https://www.facebook.com/LevelAccessA11y" TargetMode="External"/><Relationship Id="rId5" Type="http://schemas.openxmlformats.org/officeDocument/2006/relationships/image" Target="../media/image54.jpeg"/><Relationship Id="rId10" Type="http://schemas.openxmlformats.org/officeDocument/2006/relationships/hyperlink" Target="https://www.linkedin.com/company/1481/" TargetMode="External"/><Relationship Id="rId4" Type="http://schemas.openxmlformats.org/officeDocument/2006/relationships/image" Target="../media/image53.jpeg"/><Relationship Id="rId9" Type="http://schemas.openxmlformats.org/officeDocument/2006/relationships/hyperlink" Target="https://www.linkedin.com/company/level-access" TargetMode="External"/><Relationship Id="rId14" Type="http://schemas.openxmlformats.org/officeDocument/2006/relationships/hyperlink" Target="https://www.levelaccess.com/csun1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30.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a:xfrm>
            <a:off x="4689679" y="3483382"/>
            <a:ext cx="6496972" cy="1243852"/>
          </a:xfrm>
        </p:spPr>
        <p:txBody>
          <a:bodyPr>
            <a:normAutofit fontScale="77500" lnSpcReduction="20000"/>
          </a:bodyPr>
          <a:lstStyle/>
          <a:p>
            <a:pPr>
              <a:lnSpc>
                <a:spcPct val="110000"/>
              </a:lnSpc>
              <a:spcBef>
                <a:spcPts val="0"/>
              </a:spcBef>
              <a:spcAft>
                <a:spcPts val="900"/>
              </a:spcAft>
            </a:pPr>
            <a:r>
              <a:rPr lang="en-US" sz="2300" b="1" dirty="0"/>
              <a:t>Mark Lapole, </a:t>
            </a:r>
            <a:r>
              <a:rPr lang="en-US" sz="2300" dirty="0"/>
              <a:t>Lead Product </a:t>
            </a:r>
            <a:r>
              <a:rPr lang="en-US" sz="2300" dirty="0" err="1"/>
              <a:t>Mgr</a:t>
            </a:r>
            <a:r>
              <a:rPr lang="en-US" sz="2300" dirty="0"/>
              <a:t>, Accessibility, eBay</a:t>
            </a:r>
          </a:p>
          <a:p>
            <a:pPr>
              <a:lnSpc>
                <a:spcPct val="110000"/>
              </a:lnSpc>
              <a:spcBef>
                <a:spcPts val="0"/>
              </a:spcBef>
              <a:spcAft>
                <a:spcPts val="900"/>
              </a:spcAft>
            </a:pPr>
            <a:r>
              <a:rPr lang="en-US" sz="2300" b="1" dirty="0"/>
              <a:t>Beth Crutchfield, </a:t>
            </a:r>
            <a:r>
              <a:rPr lang="en-US" sz="2300" dirty="0"/>
              <a:t>VP of Strategic Consulting &amp; Training </a:t>
            </a:r>
            <a:r>
              <a:rPr lang="en-US" sz="2300" dirty="0" err="1"/>
              <a:t>Svcs</a:t>
            </a:r>
            <a:endParaRPr lang="en-US" sz="2300" dirty="0"/>
          </a:p>
          <a:p>
            <a:pPr>
              <a:lnSpc>
                <a:spcPct val="110000"/>
              </a:lnSpc>
              <a:spcBef>
                <a:spcPts val="0"/>
              </a:spcBef>
              <a:spcAft>
                <a:spcPts val="900"/>
              </a:spcAft>
            </a:pPr>
            <a:r>
              <a:rPr lang="en-US" sz="2300" b="1" dirty="0"/>
              <a:t>Loren Mikola</a:t>
            </a:r>
            <a:r>
              <a:rPr lang="en-US" sz="2300" dirty="0"/>
              <a:t>, Accessibility Consultant</a:t>
            </a:r>
          </a:p>
          <a:p>
            <a:pPr>
              <a:lnSpc>
                <a:spcPct val="110000"/>
              </a:lnSpc>
              <a:spcBef>
                <a:spcPts val="0"/>
              </a:spcBef>
              <a:spcAft>
                <a:spcPts val="900"/>
              </a:spcAft>
            </a:pPr>
            <a:endParaRPr lang="en-US" dirty="0"/>
          </a:p>
        </p:txBody>
      </p:sp>
      <p:sp>
        <p:nvSpPr>
          <p:cNvPr id="4" name="Subtitle 4">
            <a:extLst>
              <a:ext uri="{FF2B5EF4-FFF2-40B4-BE49-F238E27FC236}">
                <a16:creationId xmlns:a16="http://schemas.microsoft.com/office/drawing/2014/main" id="{AB844945-96CE-5C4C-8AB2-BD3C97AF0B95}"/>
              </a:ext>
            </a:extLst>
          </p:cNvPr>
          <p:cNvSpPr txBox="1">
            <a:spLocks/>
          </p:cNvSpPr>
          <p:nvPr/>
        </p:nvSpPr>
        <p:spPr>
          <a:xfrm>
            <a:off x="4201667" y="5187804"/>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t>CSUN 2018 Assistive</a:t>
            </a:r>
            <a:br>
              <a:rPr lang="en-US" sz="2000" i="1" dirty="0"/>
            </a:br>
            <a:r>
              <a:rPr lang="en-US" sz="2000" i="1" dirty="0"/>
              <a:t>Technology Conference</a:t>
            </a:r>
          </a:p>
          <a:p>
            <a:r>
              <a:rPr lang="en-US" sz="2000" dirty="0"/>
              <a:t>March 23, 2018</a:t>
            </a:r>
          </a:p>
        </p:txBody>
      </p:sp>
      <p:sp>
        <p:nvSpPr>
          <p:cNvPr id="3" name="Title 2">
            <a:extLst>
              <a:ext uri="{FF2B5EF4-FFF2-40B4-BE49-F238E27FC236}">
                <a16:creationId xmlns:a16="http://schemas.microsoft.com/office/drawing/2014/main" id="{4EA2690F-BA9B-3E44-A3C5-5C7247912E34}"/>
              </a:ext>
            </a:extLst>
          </p:cNvPr>
          <p:cNvSpPr>
            <a:spLocks noGrp="1"/>
          </p:cNvSpPr>
          <p:nvPr>
            <p:ph type="ctrTitle"/>
          </p:nvPr>
        </p:nvSpPr>
        <p:spPr>
          <a:xfrm>
            <a:off x="4694190" y="1033869"/>
            <a:ext cx="6487950" cy="2387600"/>
          </a:xfrm>
        </p:spPr>
        <p:txBody>
          <a:bodyPr>
            <a:normAutofit fontScale="90000"/>
          </a:bodyPr>
          <a:lstStyle/>
          <a:p>
            <a:r>
              <a:rPr lang="en-US" dirty="0">
                <a:latin typeface="Arial Rounded MT Bold" charset="0"/>
                <a:ea typeface="Arial Rounded MT Bold" charset="0"/>
                <a:cs typeface="Arial Rounded MT Bold" charset="0"/>
              </a:rPr>
              <a:t>Accessibility at eBay: An Enterprise Success Story </a:t>
            </a:r>
            <a:endParaRPr lang="en-US" dirty="0"/>
          </a:p>
        </p:txBody>
      </p:sp>
    </p:spTree>
    <p:extLst>
      <p:ext uri="{BB962C8B-B14F-4D97-AF65-F5344CB8AC3E}">
        <p14:creationId xmlns:p14="http://schemas.microsoft.com/office/powerpoint/2010/main" val="38545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23191" y="1546371"/>
            <a:ext cx="7145617" cy="3202609"/>
          </a:xfrm>
        </p:spPr>
        <p:txBody>
          <a:bodyPr>
            <a:normAutofit/>
          </a:bodyPr>
          <a:lstStyle/>
          <a:p>
            <a:r>
              <a:rPr lang="en-US" sz="5400" dirty="0"/>
              <a:t>Importance of These Success Criteria</a:t>
            </a:r>
          </a:p>
        </p:txBody>
      </p:sp>
    </p:spTree>
    <p:extLst>
      <p:ext uri="{BB962C8B-B14F-4D97-AF65-F5344CB8AC3E}">
        <p14:creationId xmlns:p14="http://schemas.microsoft.com/office/powerpoint/2010/main" val="517082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FEC954-478D-6244-B94E-54CC7199F440}"/>
              </a:ext>
            </a:extLst>
          </p:cNvPr>
          <p:cNvSpPr>
            <a:spLocks noGrp="1"/>
          </p:cNvSpPr>
          <p:nvPr>
            <p:ph type="title"/>
          </p:nvPr>
        </p:nvSpPr>
        <p:spPr/>
        <p:txBody>
          <a:bodyPr/>
          <a:lstStyle/>
          <a:p>
            <a:r>
              <a:rPr lang="en-US" dirty="0"/>
              <a:t>Overview of DAMM</a:t>
            </a:r>
            <a:r>
              <a:rPr lang="en-US" baseline="30000" dirty="0"/>
              <a:t>TM</a:t>
            </a:r>
            <a:endParaRPr lang="en-US" dirty="0"/>
          </a:p>
        </p:txBody>
      </p:sp>
      <p:sp>
        <p:nvSpPr>
          <p:cNvPr id="6" name="Subtitle 5"/>
          <p:cNvSpPr>
            <a:spLocks noGrp="1"/>
          </p:cNvSpPr>
          <p:nvPr>
            <p:ph type="subTitle" idx="10"/>
          </p:nvPr>
        </p:nvSpPr>
        <p:spPr/>
        <p:txBody>
          <a:bodyPr>
            <a:noAutofit/>
          </a:bodyPr>
          <a:lstStyle/>
          <a:p>
            <a:r>
              <a:rPr lang="en-US" dirty="0"/>
              <a:t>Digital Accessibility Maturity Model™ (DAMM™)</a:t>
            </a:r>
          </a:p>
        </p:txBody>
      </p:sp>
      <p:sp>
        <p:nvSpPr>
          <p:cNvPr id="9" name="Content Placeholder 7"/>
          <p:cNvSpPr>
            <a:spLocks noGrp="1"/>
          </p:cNvSpPr>
          <p:nvPr>
            <p:ph idx="1"/>
          </p:nvPr>
        </p:nvSpPr>
        <p:spPr>
          <a:xfrm>
            <a:off x="838200" y="1701654"/>
            <a:ext cx="10219944" cy="4654695"/>
          </a:xfrm>
        </p:spPr>
        <p:txBody>
          <a:bodyPr>
            <a:normAutofit/>
          </a:bodyPr>
          <a:lstStyle/>
          <a:p>
            <a:pPr>
              <a:lnSpc>
                <a:spcPct val="100000"/>
              </a:lnSpc>
              <a:spcBef>
                <a:spcPts val="0"/>
              </a:spcBef>
              <a:spcAft>
                <a:spcPts val="900"/>
              </a:spcAft>
            </a:pPr>
            <a:r>
              <a:rPr lang="en-US" sz="2400" b="1" dirty="0">
                <a:ea typeface="ＭＳ Ｐゴシック" pitchFamily="34" charset="-128"/>
              </a:rPr>
              <a:t>Digital Accessibility Maturity Model™ (DAMM™)</a:t>
            </a:r>
          </a:p>
          <a:p>
            <a:pPr marL="749300" lvl="1" indent="-290513">
              <a:lnSpc>
                <a:spcPct val="100000"/>
              </a:lnSpc>
              <a:spcBef>
                <a:spcPts val="0"/>
              </a:spcBef>
              <a:spcAft>
                <a:spcPts val="900"/>
              </a:spcAft>
            </a:pPr>
            <a:r>
              <a:rPr lang="en-US" sz="2000" dirty="0">
                <a:ea typeface="ＭＳ Ｐゴシック" pitchFamily="34" charset="-128"/>
              </a:rPr>
              <a:t>Developed by Level Access (formerly known as SSB BART Group)</a:t>
            </a:r>
          </a:p>
          <a:p>
            <a:pPr marL="749300" lvl="1" indent="-290513">
              <a:lnSpc>
                <a:spcPct val="100000"/>
              </a:lnSpc>
              <a:spcBef>
                <a:spcPts val="0"/>
              </a:spcBef>
              <a:spcAft>
                <a:spcPts val="900"/>
              </a:spcAft>
            </a:pPr>
            <a:r>
              <a:rPr lang="en-US" sz="2000" dirty="0">
                <a:ea typeface="ＭＳ Ｐゴシック" pitchFamily="34" charset="-128"/>
              </a:rPr>
              <a:t>Help companies assess digital accessibility program maturity along a series of dimensions and aspects</a:t>
            </a:r>
          </a:p>
          <a:p>
            <a:pPr marL="749300" lvl="1" indent="-290513">
              <a:lnSpc>
                <a:spcPct val="100000"/>
              </a:lnSpc>
              <a:spcBef>
                <a:spcPts val="0"/>
              </a:spcBef>
              <a:spcAft>
                <a:spcPts val="900"/>
              </a:spcAft>
            </a:pPr>
            <a:r>
              <a:rPr lang="en-US" sz="2000" dirty="0">
                <a:ea typeface="ＭＳ Ｐゴシック" pitchFamily="34" charset="-128"/>
              </a:rPr>
              <a:t>Can be used across all industries and types of organizations</a:t>
            </a:r>
            <a:br>
              <a:rPr lang="en-US" sz="2000" dirty="0">
                <a:ea typeface="ＭＳ Ｐゴシック" pitchFamily="34" charset="-128"/>
              </a:rPr>
            </a:br>
            <a:endParaRPr lang="en-US" sz="2000" dirty="0">
              <a:ea typeface="ＭＳ Ｐゴシック" pitchFamily="34" charset="-128"/>
            </a:endParaRPr>
          </a:p>
          <a:p>
            <a:pPr>
              <a:lnSpc>
                <a:spcPct val="100000"/>
              </a:lnSpc>
              <a:spcBef>
                <a:spcPts val="0"/>
              </a:spcBef>
              <a:spcAft>
                <a:spcPts val="900"/>
              </a:spcAft>
            </a:pPr>
            <a:r>
              <a:rPr lang="en-US" sz="2400" b="1" dirty="0">
                <a:ea typeface="ＭＳ Ｐゴシック" pitchFamily="34" charset="-128"/>
              </a:rPr>
              <a:t>DAMM™ leverages successful practices and is aligned to maturity-model based approaches</a:t>
            </a:r>
          </a:p>
          <a:p>
            <a:pPr marL="809625" lvl="1" indent="-290513">
              <a:lnSpc>
                <a:spcPct val="100000"/>
              </a:lnSpc>
              <a:spcBef>
                <a:spcPts val="0"/>
              </a:spcBef>
              <a:spcAft>
                <a:spcPts val="900"/>
              </a:spcAft>
            </a:pPr>
            <a:r>
              <a:rPr lang="en-US" sz="2000" dirty="0">
                <a:ea typeface="ＭＳ Ｐゴシック" pitchFamily="34" charset="-128"/>
              </a:rPr>
              <a:t>CMU SEI original work in </a:t>
            </a:r>
            <a:r>
              <a:rPr lang="en-US" sz="2000" dirty="0">
                <a:ea typeface="ＭＳ Ｐゴシック" pitchFamily="34" charset="-128"/>
                <a:hlinkClick r:id="rId3"/>
              </a:rPr>
              <a:t>Capability Maturity Models (CMM)</a:t>
            </a:r>
            <a:endParaRPr lang="en-US" sz="2000" dirty="0">
              <a:ea typeface="ＭＳ Ｐゴシック" pitchFamily="34" charset="-128"/>
            </a:endParaRPr>
          </a:p>
          <a:p>
            <a:pPr marL="809625" lvl="1" indent="-290513">
              <a:lnSpc>
                <a:spcPct val="100000"/>
              </a:lnSpc>
              <a:spcBef>
                <a:spcPts val="0"/>
              </a:spcBef>
              <a:spcAft>
                <a:spcPts val="900"/>
              </a:spcAft>
            </a:pPr>
            <a:r>
              <a:rPr lang="en-US" sz="2000" dirty="0">
                <a:ea typeface="ＭＳ Ｐゴシック" pitchFamily="34" charset="-128"/>
              </a:rPr>
              <a:t>Business Disability Forum’s </a:t>
            </a:r>
            <a:r>
              <a:rPr lang="en-US" sz="2000" dirty="0">
                <a:ea typeface="ＭＳ Ｐゴシック" pitchFamily="34" charset="-128"/>
                <a:hlinkClick r:id="rId4"/>
              </a:rPr>
              <a:t>Accessibility Maturity Model</a:t>
            </a:r>
            <a:endParaRPr lang="en-US" sz="2000" dirty="0">
              <a:ea typeface="ＭＳ Ｐゴシック" pitchFamily="34" charset="-128"/>
            </a:endParaRPr>
          </a:p>
          <a:p>
            <a:pPr marL="809625" lvl="1" indent="-290513">
              <a:lnSpc>
                <a:spcPct val="100000"/>
              </a:lnSpc>
              <a:spcBef>
                <a:spcPts val="0"/>
              </a:spcBef>
              <a:spcAft>
                <a:spcPts val="900"/>
              </a:spcAft>
            </a:pPr>
            <a:r>
              <a:rPr lang="en-US" sz="2000" dirty="0">
                <a:ea typeface="ＭＳ Ｐゴシック" pitchFamily="34" charset="-128"/>
              </a:rPr>
              <a:t>NASCIO </a:t>
            </a:r>
            <a:r>
              <a:rPr lang="en-US" sz="2000" dirty="0">
                <a:ea typeface="ＭＳ Ｐゴシック" pitchFamily="34" charset="-128"/>
                <a:hlinkClick r:id="rId5"/>
              </a:rPr>
              <a:t>Policy-Driven Adoption for Accessibility</a:t>
            </a:r>
            <a:endParaRPr lang="en-US" sz="2000" dirty="0">
              <a:ea typeface="ＭＳ Ｐゴシック" pitchFamily="34" charset="-128"/>
            </a:endParaRPr>
          </a:p>
        </p:txBody>
      </p:sp>
      <p:sp>
        <p:nvSpPr>
          <p:cNvPr id="14" name="Slide Number Placeholder 4">
            <a:extLst>
              <a:ext uri="{FF2B5EF4-FFF2-40B4-BE49-F238E27FC236}">
                <a16:creationId xmlns:a16="http://schemas.microsoft.com/office/drawing/2014/main" id="{EEC983FE-7C2B-7348-8652-3E07F8D6FE12}"/>
              </a:ext>
            </a:extLst>
          </p:cNvPr>
          <p:cNvSpPr>
            <a:spLocks noGrp="1"/>
          </p:cNvSpPr>
          <p:nvPr>
            <p:ph type="sldNum" sz="quarter" idx="4"/>
          </p:nvPr>
        </p:nvSpPr>
        <p:spPr>
          <a:xfrm>
            <a:off x="838200" y="6356350"/>
            <a:ext cx="2743200" cy="365125"/>
          </a:xfrm>
        </p:spPr>
        <p:txBody>
          <a:bodyPr/>
          <a:lstStyle/>
          <a:p>
            <a:fld id="{2030EA8A-DA75-3443-B9EE-A63E33F4F203}" type="slidenum">
              <a:rPr lang="en-US" smtClean="0">
                <a:latin typeface="Arial" panose="020B0604020202020204" pitchFamily="34" charset="0"/>
                <a:cs typeface="Arial" panose="020B0604020202020204" pitchFamily="34" charset="0"/>
              </a:rPr>
              <a:pPr/>
              <a:t>11</a:t>
            </a:fld>
            <a:endParaRPr lang="en-US" dirty="0">
              <a:latin typeface="Arial" panose="020B0604020202020204" pitchFamily="34" charset="0"/>
              <a:cs typeface="Arial" panose="020B0604020202020204" pitchFamily="34" charset="0"/>
            </a:endParaRPr>
          </a:p>
        </p:txBody>
      </p:sp>
      <p:sp>
        <p:nvSpPr>
          <p:cNvPr id="13" name="Footer Placeholder 3">
            <a:extLst>
              <a:ext uri="{FF2B5EF4-FFF2-40B4-BE49-F238E27FC236}">
                <a16:creationId xmlns:a16="http://schemas.microsoft.com/office/drawing/2014/main" id="{7D248C13-DB69-6249-85FB-6D823F04A9FC}"/>
              </a:ext>
            </a:extLst>
          </p:cNvPr>
          <p:cNvSpPr txBox="1">
            <a:spLocks/>
          </p:cNvSpPr>
          <p:nvPr/>
        </p:nvSpPr>
        <p:spPr>
          <a:xfrm>
            <a:off x="3779274" y="6356350"/>
            <a:ext cx="46334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200" dirty="0">
                <a:solidFill>
                  <a:prstClr val="black">
                    <a:tint val="75000"/>
                  </a:prstClr>
                </a:solidFill>
                <a:latin typeface="Arial" panose="020B0604020202020204" pitchFamily="34" charset="0"/>
                <a:cs typeface="Arial" panose="020B0604020202020204" pitchFamily="34" charset="0"/>
              </a:rPr>
              <a:t>levelaccess.com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b="1" dirty="0">
                <a:solidFill>
                  <a:srgbClr val="5CD344"/>
                </a:solidFill>
                <a:latin typeface="Arial" panose="020B0604020202020204" pitchFamily="34" charset="0"/>
                <a:cs typeface="Arial" panose="020B0604020202020204" pitchFamily="34" charset="0"/>
              </a:rPr>
              <a:t>|</a:t>
            </a:r>
            <a:r>
              <a:rPr lang="en-US" sz="1200" b="1" dirty="0">
                <a:solidFill>
                  <a:srgbClr val="00D81A"/>
                </a:solidFill>
                <a:latin typeface="Arial" panose="020B0604020202020204" pitchFamily="34" charset="0"/>
                <a:cs typeface="Arial" panose="020B0604020202020204" pitchFamily="34" charset="0"/>
              </a:rPr>
              <a:t>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dirty="0">
                <a:solidFill>
                  <a:prstClr val="black">
                    <a:tint val="75000"/>
                  </a:prstClr>
                </a:solidFill>
                <a:latin typeface="Arial" panose="020B0604020202020204" pitchFamily="34" charset="0"/>
                <a:cs typeface="Arial" panose="020B0604020202020204" pitchFamily="34" charset="0"/>
              </a:rPr>
              <a:t>(</a:t>
            </a:r>
            <a:r>
              <a:rPr lang="de-DE" sz="1200" dirty="0">
                <a:solidFill>
                  <a:prstClr val="black">
                    <a:tint val="75000"/>
                  </a:prstClr>
                </a:solidFill>
                <a:latin typeface="Arial" panose="020B0604020202020204" pitchFamily="34" charset="0"/>
                <a:cs typeface="Arial" panose="020B0604020202020204" pitchFamily="34" charset="0"/>
              </a:rPr>
              <a:t>800) 899-9659    </a:t>
            </a:r>
            <a:r>
              <a:rPr lang="en-US" sz="1200" b="1" dirty="0">
                <a:solidFill>
                  <a:srgbClr val="5CD344"/>
                </a:solidFill>
                <a:latin typeface="Arial" panose="020B0604020202020204" pitchFamily="34" charset="0"/>
                <a:cs typeface="Arial" panose="020B0604020202020204" pitchFamily="34" charset="0"/>
              </a:rPr>
              <a:t>|</a:t>
            </a:r>
            <a:r>
              <a:rPr lang="en-US" sz="1200" dirty="0">
                <a:solidFill>
                  <a:prstClr val="black">
                    <a:tint val="75000"/>
                  </a:prstClr>
                </a:solidFill>
                <a:latin typeface="Arial" panose="020B0604020202020204" pitchFamily="34" charset="0"/>
                <a:cs typeface="Arial" panose="020B0604020202020204" pitchFamily="34" charset="0"/>
              </a:rPr>
              <a:t>    info@levelaccess.com</a:t>
            </a:r>
          </a:p>
        </p:txBody>
      </p:sp>
    </p:spTree>
    <p:extLst>
      <p:ext uri="{BB962C8B-B14F-4D97-AF65-F5344CB8AC3E}">
        <p14:creationId xmlns:p14="http://schemas.microsoft.com/office/powerpoint/2010/main" val="1120347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EA3EB5-F5F6-434C-B433-2D6DCBCECC9D}"/>
              </a:ext>
            </a:extLst>
          </p:cNvPr>
          <p:cNvSpPr>
            <a:spLocks noGrp="1"/>
          </p:cNvSpPr>
          <p:nvPr>
            <p:ph type="title"/>
          </p:nvPr>
        </p:nvSpPr>
        <p:spPr/>
        <p:txBody>
          <a:bodyPr/>
          <a:lstStyle/>
          <a:p>
            <a:r>
              <a:rPr lang="en-US" dirty="0"/>
              <a:t>Five Levels of Maturity</a:t>
            </a:r>
          </a:p>
        </p:txBody>
      </p:sp>
      <p:sp>
        <p:nvSpPr>
          <p:cNvPr id="6" name="Subtitle 5"/>
          <p:cNvSpPr>
            <a:spLocks noGrp="1"/>
          </p:cNvSpPr>
          <p:nvPr>
            <p:ph type="subTitle" idx="10"/>
          </p:nvPr>
        </p:nvSpPr>
        <p:spPr/>
        <p:txBody>
          <a:bodyPr>
            <a:noAutofit/>
          </a:bodyPr>
          <a:lstStyle/>
          <a:p>
            <a:r>
              <a:rPr lang="en-US" dirty="0"/>
              <a:t>Digital Accessibility Maturity Model™ (DAMM™)</a:t>
            </a:r>
          </a:p>
        </p:txBody>
      </p:sp>
      <p:sp>
        <p:nvSpPr>
          <p:cNvPr id="68" name="Content Placeholder 2"/>
          <p:cNvSpPr txBox="1">
            <a:spLocks/>
          </p:cNvSpPr>
          <p:nvPr/>
        </p:nvSpPr>
        <p:spPr>
          <a:xfrm>
            <a:off x="838200" y="1754306"/>
            <a:ext cx="5330253" cy="163659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58788" marR="0" lvl="0" indent="-298450" algn="l" rtl="0">
              <a:lnSpc>
                <a:spcPct val="100000"/>
              </a:lnSpc>
              <a:spcBef>
                <a:spcPts val="714"/>
              </a:spcBef>
              <a:spcAft>
                <a:spcPts val="0"/>
              </a:spcAft>
              <a:buClr>
                <a:srgbClr val="A01310"/>
              </a:buClr>
              <a:buSzPct val="70000"/>
              <a:buFont typeface="Noto Sans Symbols"/>
              <a:buChar char="▪"/>
              <a:tabLst/>
              <a:defRPr sz="3600" b="0" i="0" u="none" strike="noStrike" cap="none">
                <a:solidFill>
                  <a:schemeClr val="dk1"/>
                </a:solidFill>
                <a:latin typeface="PT Sans"/>
                <a:ea typeface="PT Sans"/>
                <a:cs typeface="PT Sans"/>
                <a:sym typeface="PT Sans"/>
              </a:defRPr>
            </a:lvl1pPr>
            <a:lvl2pPr marL="551703" marR="0" lvl="1" indent="-142762" algn="l" rtl="0">
              <a:lnSpc>
                <a:spcPct val="100000"/>
              </a:lnSpc>
              <a:spcBef>
                <a:spcPts val="714"/>
              </a:spcBef>
              <a:spcAft>
                <a:spcPts val="0"/>
              </a:spcAft>
              <a:buClr>
                <a:srgbClr val="003C78"/>
              </a:buClr>
              <a:buSzPct val="70000"/>
              <a:buFont typeface="Noto Sans Symbols"/>
              <a:buChar char="▪"/>
              <a:defRPr sz="3200" b="0" i="0" u="none" strike="noStrike" cap="none">
                <a:solidFill>
                  <a:schemeClr val="dk1"/>
                </a:solidFill>
                <a:latin typeface="PT Sans"/>
                <a:ea typeface="PT Sans"/>
                <a:cs typeface="PT Sans"/>
                <a:sym typeface="PT Sans"/>
              </a:defRPr>
            </a:lvl2pPr>
            <a:lvl3pPr marL="751979" marR="0" lvl="2" indent="-81419" algn="l" rtl="0">
              <a:lnSpc>
                <a:spcPct val="100000"/>
              </a:lnSpc>
              <a:spcBef>
                <a:spcPts val="714"/>
              </a:spcBef>
              <a:spcAft>
                <a:spcPts val="0"/>
              </a:spcAft>
              <a:buClr>
                <a:srgbClr val="DDB326"/>
              </a:buClr>
              <a:buSzPct val="70000"/>
              <a:buFont typeface="Noto Sans Symbols"/>
              <a:buChar char="▪"/>
              <a:defRPr sz="2800" b="0" i="0" u="none" strike="noStrike" cap="none">
                <a:solidFill>
                  <a:schemeClr val="dk1"/>
                </a:solidFill>
                <a:latin typeface="PT Sans"/>
                <a:ea typeface="PT Sans"/>
                <a:cs typeface="PT Sans"/>
                <a:sym typeface="PT Sans"/>
              </a:defRPr>
            </a:lvl3pPr>
            <a:lvl4pPr marL="950366" marR="0" lvl="3" indent="-94386" algn="l" rtl="0">
              <a:lnSpc>
                <a:spcPct val="100000"/>
              </a:lnSpc>
              <a:spcBef>
                <a:spcPts val="714"/>
              </a:spcBef>
              <a:spcAft>
                <a:spcPts val="0"/>
              </a:spcAft>
              <a:buClr>
                <a:srgbClr val="0E76BC"/>
              </a:buClr>
              <a:buSzPct val="70000"/>
              <a:buFont typeface="Noto Sans Symbols"/>
              <a:buChar char="▪"/>
              <a:defRPr sz="2400" b="0" i="0" u="none" strike="noStrike" cap="none">
                <a:solidFill>
                  <a:schemeClr val="dk1"/>
                </a:solidFill>
                <a:latin typeface="PT Sans"/>
                <a:ea typeface="PT Sans"/>
                <a:cs typeface="PT Sans"/>
                <a:sym typeface="PT Sans"/>
              </a:defRPr>
            </a:lvl4pPr>
            <a:lvl5pPr marL="1088291" marR="0" lvl="4" indent="-59591" algn="l" rtl="0">
              <a:lnSpc>
                <a:spcPct val="100000"/>
              </a:lnSpc>
              <a:spcBef>
                <a:spcPts val="714"/>
              </a:spcBef>
              <a:spcAft>
                <a:spcPts val="0"/>
              </a:spcAft>
              <a:buClr>
                <a:srgbClr val="A11410"/>
              </a:buClr>
              <a:buSzPct val="70000"/>
              <a:buFont typeface="Noto Sans Symbols"/>
              <a:buChar char="▪"/>
              <a:defRPr sz="2000" b="0" i="0" u="none" strike="noStrike" cap="none">
                <a:solidFill>
                  <a:schemeClr val="dk1"/>
                </a:solidFill>
                <a:latin typeface="PT Sans"/>
                <a:ea typeface="PT Sans"/>
                <a:cs typeface="PT Sans"/>
                <a:sym typeface="PT Sans"/>
              </a:defRPr>
            </a:lvl5pPr>
            <a:lvl6pPr marL="2992799" marR="0" lvl="5" indent="-12259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36944" marR="0" lvl="6" indent="-120644"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081089" marR="0" lvl="7" indent="-13138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25235" marR="0" lvl="8" indent="-129435"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A01310"/>
              </a:buClr>
              <a:buSzPct val="70000"/>
              <a:buFont typeface="Noto Sans Symbols"/>
              <a:buNone/>
              <a:tabLst/>
              <a:defRPr/>
            </a:pPr>
            <a:r>
              <a:rPr kumimoji="0" lang="en-US" sz="2200" b="1" i="0" u="none" strike="noStrike" kern="1200" cap="none" spc="0" normalizeH="0" baseline="0" noProof="0" dirty="0">
                <a:ln>
                  <a:noFill/>
                </a:ln>
                <a:solidFill>
                  <a:prstClr val="black"/>
                </a:solidFill>
                <a:effectLst/>
                <a:uLnTx/>
                <a:uFillTx/>
                <a:latin typeface="Arial" charset="0"/>
                <a:ea typeface="Arial" charset="0"/>
                <a:cs typeface="Arial" charset="0"/>
                <a:sym typeface="PT Sans"/>
              </a:rPr>
              <a:t>Level Access</a:t>
            </a:r>
          </a:p>
          <a:p>
            <a:pPr marL="0" marR="0" lvl="0" indent="0" algn="l" defTabSz="914400" rtl="0" eaLnBrk="1" fontAlgn="auto" latinLnBrk="0" hangingPunct="1">
              <a:lnSpc>
                <a:spcPct val="100000"/>
              </a:lnSpc>
              <a:spcBef>
                <a:spcPts val="0"/>
              </a:spcBef>
              <a:spcAft>
                <a:spcPts val="0"/>
              </a:spcAft>
              <a:buClr>
                <a:srgbClr val="A01310"/>
              </a:buClr>
              <a:buSzPct val="70000"/>
              <a:buFont typeface="Noto Sans Symbols"/>
              <a:buNone/>
              <a:tabLst/>
              <a:defRPr/>
            </a:pPr>
            <a:r>
              <a:rPr kumimoji="0" lang="en-US" sz="2200" b="0" i="0" u="none" strike="noStrike" kern="1200" cap="none" spc="0" normalizeH="0" baseline="0" noProof="0" dirty="0">
                <a:ln>
                  <a:noFill/>
                </a:ln>
                <a:solidFill>
                  <a:prstClr val="black"/>
                </a:solidFill>
                <a:effectLst/>
                <a:uLnTx/>
                <a:uFillTx/>
                <a:latin typeface="Arial" charset="0"/>
                <a:ea typeface="Arial" charset="0"/>
                <a:cs typeface="Arial" charset="0"/>
                <a:sym typeface="PT Sans"/>
              </a:rPr>
              <a:t>Digital Accessibility Maturity Model™</a:t>
            </a:r>
          </a:p>
          <a:p>
            <a:pPr marL="0" marR="0" lvl="0" indent="0" algn="l" defTabSz="914400" rtl="0" eaLnBrk="1" fontAlgn="auto" latinLnBrk="0" hangingPunct="1">
              <a:lnSpc>
                <a:spcPct val="100000"/>
              </a:lnSpc>
              <a:spcBef>
                <a:spcPts val="0"/>
              </a:spcBef>
              <a:spcAft>
                <a:spcPts val="0"/>
              </a:spcAft>
              <a:buClr>
                <a:srgbClr val="A01310"/>
              </a:buClr>
              <a:buSzPct val="70000"/>
              <a:buFont typeface="Noto Sans Symbols"/>
              <a:buNone/>
              <a:tabLst/>
              <a:defRPr/>
            </a:pPr>
            <a:r>
              <a:rPr kumimoji="0" lang="en-US" sz="2200" b="0" i="0" u="none" strike="noStrike" kern="1200" cap="none" spc="0" normalizeH="0" baseline="0" noProof="0" dirty="0">
                <a:ln>
                  <a:noFill/>
                </a:ln>
                <a:solidFill>
                  <a:prstClr val="black"/>
                </a:solidFill>
                <a:effectLst/>
                <a:uLnTx/>
                <a:uFillTx/>
                <a:latin typeface="Arial" charset="0"/>
                <a:ea typeface="Arial" charset="0"/>
                <a:cs typeface="Arial" charset="0"/>
                <a:sym typeface="PT Sans"/>
              </a:rPr>
              <a:t>(DAMM™)</a:t>
            </a:r>
          </a:p>
        </p:txBody>
      </p:sp>
      <p:sp>
        <p:nvSpPr>
          <p:cNvPr id="69" name="Triangle 68" descr="Null"/>
          <p:cNvSpPr/>
          <p:nvPr/>
        </p:nvSpPr>
        <p:spPr bwMode="auto">
          <a:xfrm>
            <a:off x="2716162" y="1714500"/>
            <a:ext cx="7650643" cy="4589618"/>
          </a:xfrm>
          <a:prstGeom prst="triangle">
            <a:avLst/>
          </a:prstGeom>
          <a:gradFill>
            <a:gsLst>
              <a:gs pos="0">
                <a:srgbClr val="676767">
                  <a:alpha val="50000"/>
                </a:srgbClr>
              </a:gs>
              <a:gs pos="100000">
                <a:srgbClr val="BA9B58">
                  <a:alpha val="50000"/>
                </a:srgbClr>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a typeface="+mn-ea"/>
              <a:cs typeface="+mn-cs"/>
            </a:endParaRPr>
          </a:p>
        </p:txBody>
      </p:sp>
      <p:grpSp>
        <p:nvGrpSpPr>
          <p:cNvPr id="99" name="Group 98" descr="Level 5 - Optimizing: Continually optimizing accessibility processes"/>
          <p:cNvGrpSpPr/>
          <p:nvPr/>
        </p:nvGrpSpPr>
        <p:grpSpPr>
          <a:xfrm>
            <a:off x="5687962" y="1714500"/>
            <a:ext cx="5867400" cy="838200"/>
            <a:chOff x="3200400" y="1868545"/>
            <a:chExt cx="5867400" cy="838200"/>
          </a:xfrm>
        </p:grpSpPr>
        <p:sp>
          <p:nvSpPr>
            <p:cNvPr id="100" name="Parallelogram 99"/>
            <p:cNvSpPr/>
            <p:nvPr/>
          </p:nvSpPr>
          <p:spPr bwMode="auto">
            <a:xfrm>
              <a:off x="3352800" y="1869238"/>
              <a:ext cx="5562600" cy="832695"/>
            </a:xfrm>
            <a:prstGeom prst="parallelogram">
              <a:avLst>
                <a:gd name="adj" fmla="val 81727"/>
              </a:avLst>
            </a:prstGeom>
            <a:solidFill>
              <a:srgbClr val="FF260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a typeface="+mn-ea"/>
                <a:cs typeface="+mn-cs"/>
              </a:endParaRPr>
            </a:p>
          </p:txBody>
        </p:sp>
        <p:sp>
          <p:nvSpPr>
            <p:cNvPr id="101" name="Process 100"/>
            <p:cNvSpPr/>
            <p:nvPr/>
          </p:nvSpPr>
          <p:spPr bwMode="auto">
            <a:xfrm>
              <a:off x="7539629" y="1876427"/>
              <a:ext cx="1388468" cy="806115"/>
            </a:xfrm>
            <a:prstGeom prst="flowChartProcess">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Narrow" charset="0"/>
                  <a:ea typeface="Arial Narrow" charset="0"/>
                  <a:cs typeface="Arial Narrow" charset="0"/>
                </a:rPr>
                <a:t>Level 5</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C000"/>
                  </a:solidFill>
                  <a:effectLst/>
                  <a:uLnTx/>
                  <a:uFillTx/>
                  <a:latin typeface="Arial Narrow" charset="0"/>
                  <a:ea typeface="Arial Narrow" charset="0"/>
                  <a:cs typeface="Arial Narrow" charset="0"/>
                </a:rPr>
                <a:t>Optimizing</a:t>
              </a:r>
            </a:p>
          </p:txBody>
        </p:sp>
        <p:sp>
          <p:nvSpPr>
            <p:cNvPr id="102" name="Rectangle 101"/>
            <p:cNvSpPr/>
            <p:nvPr/>
          </p:nvSpPr>
          <p:spPr>
            <a:xfrm>
              <a:off x="3657600" y="2025315"/>
              <a:ext cx="2935100" cy="521833"/>
            </a:xfrm>
            <a:prstGeom prst="rect">
              <a:avLst/>
            </a:prstGeom>
            <a:effectLst>
              <a:outerShdw blurRad="50800" dist="38100" dir="2700000" sx="90000" sy="90000" algn="tl" rotWithShape="0">
                <a:prstClr val="black">
                  <a:alpha val="40000"/>
                </a:prstClr>
              </a:outerShdw>
            </a:effectLst>
          </p:spPr>
          <p:txBody>
            <a:bodyPr wrap="square" lIns="45720" rIns="4572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Arial Narrow" charset="0"/>
                  <a:cs typeface="Arial Narrow" charset="0"/>
                </a:rPr>
                <a:t>Continually optimizing accessibility processes</a:t>
              </a:r>
            </a:p>
          </p:txBody>
        </p:sp>
        <p:pic>
          <p:nvPicPr>
            <p:cNvPr id="103" name="Picture 102" descr="Null"/>
            <p:cNvPicPr>
              <a:picLocks noChangeAspect="1"/>
            </p:cNvPicPr>
            <p:nvPr/>
          </p:nvPicPr>
          <p:blipFill>
            <a:blip r:embed="rId3"/>
            <a:stretch>
              <a:fillRect/>
            </a:stretch>
          </p:blipFill>
          <p:spPr>
            <a:xfrm>
              <a:off x="6696442" y="1868545"/>
              <a:ext cx="856035" cy="833388"/>
            </a:xfrm>
            <a:prstGeom prst="rect">
              <a:avLst/>
            </a:prstGeom>
          </p:spPr>
        </p:pic>
        <p:cxnSp>
          <p:nvCxnSpPr>
            <p:cNvPr id="104" name="Straight Connector 103"/>
            <p:cNvCxnSpPr/>
            <p:nvPr/>
          </p:nvCxnSpPr>
          <p:spPr bwMode="auto">
            <a:xfrm flipH="1">
              <a:off x="3200400" y="2706745"/>
              <a:ext cx="5867400" cy="0"/>
            </a:xfrm>
            <a:prstGeom prst="line">
              <a:avLst/>
            </a:prstGeom>
            <a:solidFill>
              <a:schemeClr val="accent1"/>
            </a:solidFill>
            <a:ln w="127000" cap="flat" cmpd="sng" algn="ctr">
              <a:solidFill>
                <a:schemeClr val="bg1"/>
              </a:solidFill>
              <a:prstDash val="solid"/>
              <a:round/>
              <a:headEnd type="none" w="med" len="med"/>
              <a:tailEnd type="none" w="med" len="med"/>
            </a:ln>
            <a:effectLst/>
          </p:spPr>
        </p:cxnSp>
      </p:grpSp>
      <p:grpSp>
        <p:nvGrpSpPr>
          <p:cNvPr id="92" name="Group 91" descr="Level 4 - Managed: Actively managing, controlling standard accessibility processes"/>
          <p:cNvGrpSpPr/>
          <p:nvPr/>
        </p:nvGrpSpPr>
        <p:grpSpPr>
          <a:xfrm>
            <a:off x="4953540" y="2628900"/>
            <a:ext cx="6601822" cy="838934"/>
            <a:chOff x="2465978" y="2788527"/>
            <a:chExt cx="6601822" cy="838934"/>
          </a:xfrm>
        </p:grpSpPr>
        <p:sp>
          <p:nvSpPr>
            <p:cNvPr id="93" name="Parallelogram 92"/>
            <p:cNvSpPr/>
            <p:nvPr/>
          </p:nvSpPr>
          <p:spPr bwMode="auto">
            <a:xfrm>
              <a:off x="2606498" y="2789262"/>
              <a:ext cx="6019800" cy="828959"/>
            </a:xfrm>
            <a:prstGeom prst="parallelogram">
              <a:avLst>
                <a:gd name="adj" fmla="val 82759"/>
              </a:avLst>
            </a:prstGeom>
            <a:solidFill>
              <a:srgbClr val="FF800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a typeface="+mn-ea"/>
                <a:cs typeface="+mn-cs"/>
              </a:endParaRPr>
            </a:p>
          </p:txBody>
        </p:sp>
        <p:sp>
          <p:nvSpPr>
            <p:cNvPr id="94" name="Rectangle 93"/>
            <p:cNvSpPr/>
            <p:nvPr/>
          </p:nvSpPr>
          <p:spPr>
            <a:xfrm>
              <a:off x="2987499" y="2965961"/>
              <a:ext cx="3620900" cy="505123"/>
            </a:xfrm>
            <a:prstGeom prst="rect">
              <a:avLst/>
            </a:prstGeom>
            <a:effectLst/>
          </p:spPr>
          <p:txBody>
            <a:bodyPr wrap="square" lIns="45720" rIns="4572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Arial Narrow" charset="0"/>
                  <a:cs typeface="Arial Narrow" charset="0"/>
                </a:rPr>
                <a:t>Actively managing, controlling </a:t>
              </a:r>
              <a:br>
                <a:rPr kumimoji="0" lang="en-US" sz="1800" b="0" i="0" u="none" strike="noStrike" kern="1200" cap="none" spc="0" normalizeH="0" baseline="0" noProof="0" dirty="0">
                  <a:ln>
                    <a:noFill/>
                  </a:ln>
                  <a:solidFill>
                    <a:prstClr val="white"/>
                  </a:solidFill>
                  <a:effectLst/>
                  <a:uLnTx/>
                  <a:uFillTx/>
                  <a:latin typeface="Calibri" panose="020F0502020204030204"/>
                  <a:ea typeface="Arial Narrow" charset="0"/>
                  <a:cs typeface="Arial Narrow" charset="0"/>
                </a:rPr>
              </a:br>
              <a:r>
                <a:rPr kumimoji="0" lang="en-US" sz="1800" b="0" i="0" u="none" strike="noStrike" kern="1200" cap="none" spc="0" normalizeH="0" baseline="0" noProof="0" dirty="0">
                  <a:ln>
                    <a:noFill/>
                  </a:ln>
                  <a:solidFill>
                    <a:prstClr val="white"/>
                  </a:solidFill>
                  <a:effectLst/>
                  <a:uLnTx/>
                  <a:uFillTx/>
                  <a:latin typeface="Calibri" panose="020F0502020204030204"/>
                  <a:ea typeface="Arial Narrow" charset="0"/>
                  <a:cs typeface="Arial Narrow" charset="0"/>
                </a:rPr>
                <a:t>standard accessibility processes</a:t>
              </a:r>
            </a:p>
          </p:txBody>
        </p:sp>
        <p:grpSp>
          <p:nvGrpSpPr>
            <p:cNvPr id="95" name="Group 94"/>
            <p:cNvGrpSpPr/>
            <p:nvPr/>
          </p:nvGrpSpPr>
          <p:grpSpPr>
            <a:xfrm>
              <a:off x="6696442" y="2788527"/>
              <a:ext cx="2231655" cy="838934"/>
              <a:chOff x="6696442" y="2788527"/>
              <a:chExt cx="2231655" cy="838934"/>
            </a:xfrm>
          </p:grpSpPr>
          <p:sp>
            <p:nvSpPr>
              <p:cNvPr id="97" name="Process 96"/>
              <p:cNvSpPr/>
              <p:nvPr/>
            </p:nvSpPr>
            <p:spPr bwMode="auto">
              <a:xfrm>
                <a:off x="7539629" y="2800492"/>
                <a:ext cx="1388468" cy="803601"/>
              </a:xfrm>
              <a:prstGeom prst="flowChartProcess">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auto" latinLnBrk="0" hangingPunct="0">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Narrow" charset="0"/>
                    <a:ea typeface="Arial Narrow" charset="0"/>
                    <a:cs typeface="Arial Narrow" charset="0"/>
                  </a:rPr>
                  <a:t>Level 4</a:t>
                </a:r>
              </a:p>
              <a:p>
                <a:pPr marL="0" marR="0" lvl="0" indent="0" algn="ctr" defTabSz="914400" rtl="0" eaLnBrk="0" fontAlgn="auto" latinLnBrk="0" hangingPunct="0">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C000"/>
                    </a:solidFill>
                    <a:effectLst/>
                    <a:uLnTx/>
                    <a:uFillTx/>
                    <a:latin typeface="Arial Narrow" charset="0"/>
                    <a:ea typeface="Arial Narrow" charset="0"/>
                    <a:cs typeface="Arial Narrow" charset="0"/>
                  </a:rPr>
                  <a:t>Managed</a:t>
                </a:r>
              </a:p>
            </p:txBody>
          </p:sp>
          <p:pic>
            <p:nvPicPr>
              <p:cNvPr id="98" name="Picture 97" descr="Null"/>
              <p:cNvPicPr>
                <a:picLocks noChangeAspect="1"/>
              </p:cNvPicPr>
              <p:nvPr/>
            </p:nvPicPr>
            <p:blipFill>
              <a:blip r:embed="rId4"/>
              <a:stretch>
                <a:fillRect/>
              </a:stretch>
            </p:blipFill>
            <p:spPr>
              <a:xfrm>
                <a:off x="6696442" y="2788527"/>
                <a:ext cx="856724" cy="838934"/>
              </a:xfrm>
              <a:prstGeom prst="rect">
                <a:avLst/>
              </a:prstGeom>
            </p:spPr>
          </p:pic>
        </p:grpSp>
        <p:cxnSp>
          <p:nvCxnSpPr>
            <p:cNvPr id="96" name="Straight Connector 95"/>
            <p:cNvCxnSpPr/>
            <p:nvPr/>
          </p:nvCxnSpPr>
          <p:spPr bwMode="auto">
            <a:xfrm flipH="1">
              <a:off x="2465978" y="3626727"/>
              <a:ext cx="6601822" cy="0"/>
            </a:xfrm>
            <a:prstGeom prst="line">
              <a:avLst/>
            </a:prstGeom>
            <a:solidFill>
              <a:schemeClr val="accent1"/>
            </a:solidFill>
            <a:ln w="127000" cap="flat" cmpd="sng" algn="ctr">
              <a:solidFill>
                <a:schemeClr val="bg1"/>
              </a:solidFill>
              <a:prstDash val="solid"/>
              <a:round/>
              <a:headEnd type="none" w="med" len="med"/>
              <a:tailEnd type="none" w="med" len="med"/>
            </a:ln>
            <a:effectLst/>
          </p:spPr>
        </p:cxnSp>
      </p:grpSp>
      <p:grpSp>
        <p:nvGrpSpPr>
          <p:cNvPr id="84" name="Group 83" descr="Level 3 - Defined: Using standard, documented processes for accessibility across the organization"/>
          <p:cNvGrpSpPr/>
          <p:nvPr/>
        </p:nvGrpSpPr>
        <p:grpSpPr>
          <a:xfrm>
            <a:off x="4035552" y="3521348"/>
            <a:ext cx="7493968" cy="890464"/>
            <a:chOff x="1650032" y="3646133"/>
            <a:chExt cx="7493968" cy="890464"/>
          </a:xfrm>
        </p:grpSpPr>
        <p:grpSp>
          <p:nvGrpSpPr>
            <p:cNvPr id="85" name="Group 84"/>
            <p:cNvGrpSpPr/>
            <p:nvPr/>
          </p:nvGrpSpPr>
          <p:grpSpPr>
            <a:xfrm>
              <a:off x="1650032" y="3650918"/>
              <a:ext cx="7493968" cy="885679"/>
              <a:chOff x="1650032" y="3762521"/>
              <a:chExt cx="7493968" cy="885679"/>
            </a:xfrm>
          </p:grpSpPr>
          <p:sp>
            <p:nvSpPr>
              <p:cNvPr id="89" name="Parallelogram 88"/>
              <p:cNvSpPr/>
              <p:nvPr/>
            </p:nvSpPr>
            <p:spPr bwMode="auto">
              <a:xfrm>
                <a:off x="1981200" y="3762521"/>
                <a:ext cx="6934200" cy="798691"/>
              </a:xfrm>
              <a:prstGeom prst="parallelogram">
                <a:avLst>
                  <a:gd name="adj" fmla="val 81727"/>
                </a:avLst>
              </a:prstGeom>
              <a:solidFill>
                <a:srgbClr val="008F0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a typeface="+mn-ea"/>
                  <a:cs typeface="+mn-cs"/>
                </a:endParaRPr>
              </a:p>
            </p:txBody>
          </p:sp>
          <p:sp>
            <p:nvSpPr>
              <p:cNvPr id="90" name="Rectangle 89"/>
              <p:cNvSpPr/>
              <p:nvPr/>
            </p:nvSpPr>
            <p:spPr>
              <a:xfrm>
                <a:off x="2576500" y="3914381"/>
                <a:ext cx="4126722" cy="535531"/>
              </a:xfrm>
              <a:prstGeom prst="rect">
                <a:avLst/>
              </a:prstGeom>
              <a:effectLst/>
            </p:spPr>
            <p:txBody>
              <a:bodyPr wrap="square" lIns="45720" rIns="4572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Arial Narrow" charset="0"/>
                    <a:cs typeface="Arial Narrow" charset="0"/>
                  </a:rPr>
                  <a:t>Using standard, documented processes for accessibility across the organization</a:t>
                </a:r>
              </a:p>
            </p:txBody>
          </p:sp>
          <p:cxnSp>
            <p:nvCxnSpPr>
              <p:cNvPr id="91" name="Straight Connector 90"/>
              <p:cNvCxnSpPr/>
              <p:nvPr/>
            </p:nvCxnSpPr>
            <p:spPr bwMode="auto">
              <a:xfrm>
                <a:off x="1650032" y="4644969"/>
                <a:ext cx="7493968" cy="3231"/>
              </a:xfrm>
              <a:prstGeom prst="line">
                <a:avLst/>
              </a:prstGeom>
              <a:solidFill>
                <a:schemeClr val="accent1"/>
              </a:solidFill>
              <a:ln w="88900" cap="flat" cmpd="sng" algn="ctr">
                <a:solidFill>
                  <a:schemeClr val="bg1"/>
                </a:solidFill>
                <a:prstDash val="solid"/>
                <a:round/>
                <a:headEnd type="none" w="med" len="med"/>
                <a:tailEnd type="none" w="med" len="med"/>
              </a:ln>
              <a:effectLst/>
            </p:spPr>
          </p:cxnSp>
        </p:grpSp>
        <p:sp>
          <p:nvSpPr>
            <p:cNvPr id="86" name="Process 85"/>
            <p:cNvSpPr/>
            <p:nvPr/>
          </p:nvSpPr>
          <p:spPr bwMode="auto">
            <a:xfrm>
              <a:off x="7652964" y="3655923"/>
              <a:ext cx="1388468" cy="794605"/>
            </a:xfrm>
            <a:prstGeom prst="flowChartProcess">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auto" latinLnBrk="0" hangingPunct="0">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Narrow" charset="0"/>
                  <a:ea typeface="Arial Narrow" charset="0"/>
                  <a:cs typeface="Arial Narrow" charset="0"/>
                </a:rPr>
                <a:t>Level 3</a:t>
              </a:r>
            </a:p>
            <a:p>
              <a:pPr marL="0" marR="0" lvl="0" indent="0" algn="ctr" defTabSz="914400" rtl="0" eaLnBrk="0" fontAlgn="auto" latinLnBrk="0" hangingPunct="0">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C000"/>
                  </a:solidFill>
                  <a:effectLst/>
                  <a:uLnTx/>
                  <a:uFillTx/>
                  <a:latin typeface="Arial Narrow" charset="0"/>
                  <a:ea typeface="Arial Narrow" charset="0"/>
                  <a:cs typeface="Arial Narrow" charset="0"/>
                </a:rPr>
                <a:t>Defined</a:t>
              </a:r>
            </a:p>
          </p:txBody>
        </p:sp>
        <p:pic>
          <p:nvPicPr>
            <p:cNvPr id="87" name="Picture 86" descr="Null"/>
            <p:cNvPicPr>
              <a:picLocks noChangeAspect="1"/>
            </p:cNvPicPr>
            <p:nvPr/>
          </p:nvPicPr>
          <p:blipFill>
            <a:blip r:embed="rId5"/>
            <a:stretch>
              <a:fillRect/>
            </a:stretch>
          </p:blipFill>
          <p:spPr>
            <a:xfrm>
              <a:off x="6813798" y="3646133"/>
              <a:ext cx="856034" cy="829076"/>
            </a:xfrm>
            <a:prstGeom prst="rect">
              <a:avLst/>
            </a:prstGeom>
          </p:spPr>
        </p:pic>
        <p:cxnSp>
          <p:nvCxnSpPr>
            <p:cNvPr id="88" name="Straight Connector 87"/>
            <p:cNvCxnSpPr/>
            <p:nvPr/>
          </p:nvCxnSpPr>
          <p:spPr bwMode="auto">
            <a:xfrm flipH="1">
              <a:off x="1650032" y="4475209"/>
              <a:ext cx="7410334" cy="0"/>
            </a:xfrm>
            <a:prstGeom prst="line">
              <a:avLst/>
            </a:prstGeom>
            <a:solidFill>
              <a:schemeClr val="accent1"/>
            </a:solidFill>
            <a:ln w="127000" cap="flat" cmpd="sng" algn="ctr">
              <a:solidFill>
                <a:schemeClr val="bg1"/>
              </a:solidFill>
              <a:prstDash val="solid"/>
              <a:round/>
              <a:headEnd type="none" w="med" len="med"/>
              <a:tailEnd type="none" w="med" len="med"/>
            </a:ln>
            <a:effectLst/>
          </p:spPr>
        </p:cxnSp>
      </p:grpSp>
      <p:grpSp>
        <p:nvGrpSpPr>
          <p:cNvPr id="78" name="Group 77" descr="Level 2 - Repeatable: Encouraging discipline and increasing the repeatability of accessibility processes"/>
          <p:cNvGrpSpPr/>
          <p:nvPr/>
        </p:nvGrpSpPr>
        <p:grpSpPr>
          <a:xfrm>
            <a:off x="3401962" y="4411812"/>
            <a:ext cx="8077200" cy="914400"/>
            <a:chOff x="990600" y="4508710"/>
            <a:chExt cx="8077200" cy="914400"/>
          </a:xfrm>
        </p:grpSpPr>
        <p:sp>
          <p:nvSpPr>
            <p:cNvPr id="79" name="Parallelogram 78"/>
            <p:cNvSpPr/>
            <p:nvPr/>
          </p:nvSpPr>
          <p:spPr bwMode="auto">
            <a:xfrm>
              <a:off x="1143000" y="4570098"/>
              <a:ext cx="7467600" cy="830049"/>
            </a:xfrm>
            <a:prstGeom prst="parallelogram">
              <a:avLst>
                <a:gd name="adj" fmla="val 81727"/>
              </a:avLst>
            </a:prstGeom>
            <a:solidFill>
              <a:srgbClr val="0096FF">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a typeface="+mn-ea"/>
                <a:cs typeface="+mn-cs"/>
              </a:endParaRPr>
            </a:p>
          </p:txBody>
        </p:sp>
        <p:sp>
          <p:nvSpPr>
            <p:cNvPr id="80" name="Rectangle 79"/>
            <p:cNvSpPr/>
            <p:nvPr/>
          </p:nvSpPr>
          <p:spPr>
            <a:xfrm>
              <a:off x="1674022" y="4687930"/>
              <a:ext cx="4979368" cy="535531"/>
            </a:xfrm>
            <a:prstGeom prst="rect">
              <a:avLst/>
            </a:prstGeom>
            <a:effectLst/>
          </p:spPr>
          <p:txBody>
            <a:bodyPr wrap="square" lIns="45720" rIns="4572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Arial Narrow" charset="0"/>
                  <a:cs typeface="Arial Narrow" charset="0"/>
                </a:rPr>
                <a:t>Encouraging discipline and increasing the repeatability of accessibility processes</a:t>
              </a:r>
            </a:p>
          </p:txBody>
        </p:sp>
        <p:pic>
          <p:nvPicPr>
            <p:cNvPr id="81" name="Picture 80" descr="Null"/>
            <p:cNvPicPr>
              <a:picLocks noChangeAspect="1"/>
            </p:cNvPicPr>
            <p:nvPr/>
          </p:nvPicPr>
          <p:blipFill>
            <a:blip r:embed="rId6"/>
            <a:stretch>
              <a:fillRect/>
            </a:stretch>
          </p:blipFill>
          <p:spPr>
            <a:xfrm>
              <a:off x="6790037" y="4508710"/>
              <a:ext cx="850491" cy="865020"/>
            </a:xfrm>
            <a:prstGeom prst="rect">
              <a:avLst/>
            </a:prstGeom>
          </p:spPr>
        </p:pic>
        <p:sp>
          <p:nvSpPr>
            <p:cNvPr id="82" name="Process 81"/>
            <p:cNvSpPr/>
            <p:nvPr/>
          </p:nvSpPr>
          <p:spPr bwMode="auto">
            <a:xfrm>
              <a:off x="7615829" y="4570098"/>
              <a:ext cx="1388468" cy="803632"/>
            </a:xfrm>
            <a:prstGeom prst="flowChartProcess">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auto" latinLnBrk="0" hangingPunct="0">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Narrow" charset="0"/>
                  <a:ea typeface="Arial Narrow" charset="0"/>
                  <a:cs typeface="Arial Narrow" charset="0"/>
                </a:rPr>
                <a:t>Level 2 </a:t>
              </a:r>
              <a:r>
                <a:rPr kumimoji="0" lang="en-US" sz="2100" b="1" i="0" u="none" strike="noStrike" kern="1200" cap="none" spc="0" normalizeH="0" baseline="0" noProof="0" dirty="0">
                  <a:ln>
                    <a:noFill/>
                  </a:ln>
                  <a:solidFill>
                    <a:srgbClr val="FFC000"/>
                  </a:solidFill>
                  <a:effectLst/>
                  <a:uLnTx/>
                  <a:uFillTx/>
                  <a:latin typeface="Arial Narrow" charset="0"/>
                  <a:ea typeface="Arial Narrow" charset="0"/>
                  <a:cs typeface="Arial Narrow" charset="0"/>
                </a:rPr>
                <a:t>Repeatable</a:t>
              </a:r>
            </a:p>
          </p:txBody>
        </p:sp>
        <p:cxnSp>
          <p:nvCxnSpPr>
            <p:cNvPr id="83" name="Straight Connector 82"/>
            <p:cNvCxnSpPr/>
            <p:nvPr/>
          </p:nvCxnSpPr>
          <p:spPr bwMode="auto">
            <a:xfrm flipH="1">
              <a:off x="990600" y="5423110"/>
              <a:ext cx="8077200" cy="0"/>
            </a:xfrm>
            <a:prstGeom prst="line">
              <a:avLst/>
            </a:prstGeom>
            <a:solidFill>
              <a:schemeClr val="accent1"/>
            </a:solidFill>
            <a:ln w="127000" cap="flat" cmpd="sng" algn="ctr">
              <a:solidFill>
                <a:schemeClr val="bg1"/>
              </a:solidFill>
              <a:prstDash val="solid"/>
              <a:round/>
              <a:headEnd type="none" w="med" len="med"/>
              <a:tailEnd type="none" w="med" len="med"/>
            </a:ln>
            <a:effectLst/>
          </p:spPr>
        </p:cxnSp>
      </p:grpSp>
      <p:grpSp>
        <p:nvGrpSpPr>
          <p:cNvPr id="70" name="Group 69" descr="Level 1 - Performing accessibility activities in an ad hoc, uncontrolled and reactive manner"/>
          <p:cNvGrpSpPr/>
          <p:nvPr/>
        </p:nvGrpSpPr>
        <p:grpSpPr>
          <a:xfrm>
            <a:off x="2716162" y="5402412"/>
            <a:ext cx="8763000" cy="892788"/>
            <a:chOff x="280810" y="5638800"/>
            <a:chExt cx="8763000" cy="892788"/>
          </a:xfrm>
        </p:grpSpPr>
        <p:grpSp>
          <p:nvGrpSpPr>
            <p:cNvPr id="71" name="Group 70" descr="Level 1 Initial - Performing accessibility activities in an ad hoc, uncontrolled and reactive manner"/>
            <p:cNvGrpSpPr/>
            <p:nvPr/>
          </p:nvGrpSpPr>
          <p:grpSpPr>
            <a:xfrm>
              <a:off x="388434" y="5638800"/>
              <a:ext cx="8603166" cy="892788"/>
              <a:chOff x="357010" y="5660412"/>
              <a:chExt cx="8603166" cy="892788"/>
            </a:xfrm>
          </p:grpSpPr>
          <p:grpSp>
            <p:nvGrpSpPr>
              <p:cNvPr id="73" name="Group 72"/>
              <p:cNvGrpSpPr/>
              <p:nvPr/>
            </p:nvGrpSpPr>
            <p:grpSpPr>
              <a:xfrm>
                <a:off x="357010" y="5665945"/>
                <a:ext cx="8382000" cy="825870"/>
                <a:chOff x="304800" y="5581398"/>
                <a:chExt cx="8382000" cy="859617"/>
              </a:xfrm>
            </p:grpSpPr>
            <p:sp>
              <p:nvSpPr>
                <p:cNvPr id="76" name="Parallelogram 75"/>
                <p:cNvSpPr/>
                <p:nvPr/>
              </p:nvSpPr>
              <p:spPr bwMode="auto">
                <a:xfrm>
                  <a:off x="304800" y="5581398"/>
                  <a:ext cx="8382000" cy="859617"/>
                </a:xfrm>
                <a:prstGeom prst="parallelogram">
                  <a:avLst>
                    <a:gd name="adj" fmla="val 81727"/>
                  </a:avLst>
                </a:prstGeom>
                <a:solidFill>
                  <a:srgbClr val="7030A0">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charset="0"/>
                    <a:ea typeface="+mn-ea"/>
                    <a:cs typeface="+mn-cs"/>
                  </a:endParaRPr>
                </a:p>
              </p:txBody>
            </p:sp>
            <p:sp>
              <p:nvSpPr>
                <p:cNvPr id="77" name="Rectangle 76"/>
                <p:cNvSpPr/>
                <p:nvPr/>
              </p:nvSpPr>
              <p:spPr>
                <a:xfrm>
                  <a:off x="762000" y="5739825"/>
                  <a:ext cx="5860953" cy="535531"/>
                </a:xfrm>
                <a:prstGeom prst="rect">
                  <a:avLst/>
                </a:prstGeom>
                <a:effectLst/>
              </p:spPr>
              <p:txBody>
                <a:bodyPr wrap="square" lIns="45720" rIns="4572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Arial Narrow" charset="0"/>
                      <a:cs typeface="Arial Narrow" charset="0"/>
                    </a:rPr>
                    <a:t>Performing accessibility activities in an ad hoc, uncontrolled and reactive manner</a:t>
                  </a:r>
                </a:p>
              </p:txBody>
            </p:sp>
          </p:grpSp>
          <p:pic>
            <p:nvPicPr>
              <p:cNvPr id="74" name="Picture 73" descr="Null"/>
              <p:cNvPicPr>
                <a:picLocks noChangeAspect="1"/>
              </p:cNvPicPr>
              <p:nvPr/>
            </p:nvPicPr>
            <p:blipFill rotWithShape="1">
              <a:blip r:embed="rId7" cstate="hqprint">
                <a:extLst>
                  <a:ext uri="{28A0092B-C50C-407E-A947-70E740481C1C}">
                    <a14:useLocalDpi xmlns:a14="http://schemas.microsoft.com/office/drawing/2010/main"/>
                  </a:ext>
                </a:extLst>
              </a:blip>
              <a:srcRect b="-547"/>
              <a:stretch/>
            </p:blipFill>
            <p:spPr>
              <a:xfrm>
                <a:off x="6750376" y="5660412"/>
                <a:ext cx="887935" cy="892788"/>
              </a:xfrm>
              <a:prstGeom prst="rect">
                <a:avLst/>
              </a:prstGeom>
            </p:spPr>
          </p:pic>
          <p:sp>
            <p:nvSpPr>
              <p:cNvPr id="75" name="Process 74"/>
              <p:cNvSpPr/>
              <p:nvPr/>
            </p:nvSpPr>
            <p:spPr bwMode="auto">
              <a:xfrm>
                <a:off x="7571708" y="5677226"/>
                <a:ext cx="1388468" cy="803200"/>
              </a:xfrm>
              <a:prstGeom prst="flowChartProcess">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auto" latinLnBrk="0" hangingPunct="0">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Narrow" charset="0"/>
                    <a:ea typeface="Arial Narrow" charset="0"/>
                    <a:cs typeface="Arial Narrow" charset="0"/>
                  </a:rPr>
                  <a:t>Level 1</a:t>
                </a:r>
              </a:p>
              <a:p>
                <a:pPr marL="0" marR="0" lvl="0" indent="0" algn="ctr" defTabSz="914400" rtl="0" eaLnBrk="0" fontAlgn="auto" latinLnBrk="0" hangingPunct="0">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C000"/>
                    </a:solidFill>
                    <a:effectLst/>
                    <a:uLnTx/>
                    <a:uFillTx/>
                    <a:latin typeface="Arial Narrow" charset="0"/>
                    <a:ea typeface="Arial Narrow" charset="0"/>
                    <a:cs typeface="Arial Narrow" charset="0"/>
                  </a:rPr>
                  <a:t>Initial</a:t>
                </a:r>
              </a:p>
            </p:txBody>
          </p:sp>
        </p:grpSp>
        <p:cxnSp>
          <p:nvCxnSpPr>
            <p:cNvPr id="72" name="Straight Connector 71"/>
            <p:cNvCxnSpPr/>
            <p:nvPr/>
          </p:nvCxnSpPr>
          <p:spPr bwMode="auto">
            <a:xfrm flipH="1">
              <a:off x="280810" y="6477000"/>
              <a:ext cx="8763000" cy="0"/>
            </a:xfrm>
            <a:prstGeom prst="line">
              <a:avLst/>
            </a:prstGeom>
            <a:solidFill>
              <a:schemeClr val="accent1"/>
            </a:solidFill>
            <a:ln w="127000" cap="flat" cmpd="sng" algn="ctr">
              <a:solidFill>
                <a:schemeClr val="bg1"/>
              </a:solidFill>
              <a:prstDash val="solid"/>
              <a:round/>
              <a:headEnd type="none" w="med" len="med"/>
              <a:tailEnd type="none" w="med" len="med"/>
            </a:ln>
            <a:effectLst/>
          </p:spPr>
        </p:cxnSp>
      </p:grpSp>
      <p:sp>
        <p:nvSpPr>
          <p:cNvPr id="44" name="Slide Number Placeholder 4">
            <a:extLst>
              <a:ext uri="{FF2B5EF4-FFF2-40B4-BE49-F238E27FC236}">
                <a16:creationId xmlns:a16="http://schemas.microsoft.com/office/drawing/2014/main" id="{601EC13C-BE08-DA48-B5C6-B877FBD8AD38}"/>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30EA8A-DA75-3443-B9EE-A63E33F4F203}" type="slidenum">
              <a:rPr lang="en-US" smtClean="0">
                <a:latin typeface="Arial" panose="020B0604020202020204" pitchFamily="34" charset="0"/>
                <a:cs typeface="Arial" panose="020B0604020202020204" pitchFamily="34" charset="0"/>
              </a:rPr>
              <a:pPr/>
              <a:t>12</a:t>
            </a:fld>
            <a:endParaRPr lang="en-US" dirty="0">
              <a:latin typeface="Arial" panose="020B0604020202020204" pitchFamily="34" charset="0"/>
              <a:cs typeface="Arial" panose="020B0604020202020204" pitchFamily="34" charset="0"/>
            </a:endParaRPr>
          </a:p>
        </p:txBody>
      </p:sp>
      <p:sp>
        <p:nvSpPr>
          <p:cNvPr id="45" name="Footer Placeholder 3">
            <a:extLst>
              <a:ext uri="{FF2B5EF4-FFF2-40B4-BE49-F238E27FC236}">
                <a16:creationId xmlns:a16="http://schemas.microsoft.com/office/drawing/2014/main" id="{53FED81E-4929-F34A-B3B8-589B6C099307}"/>
              </a:ext>
            </a:extLst>
          </p:cNvPr>
          <p:cNvSpPr txBox="1">
            <a:spLocks/>
          </p:cNvSpPr>
          <p:nvPr/>
        </p:nvSpPr>
        <p:spPr>
          <a:xfrm>
            <a:off x="3779274" y="6356350"/>
            <a:ext cx="46334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200" dirty="0">
                <a:solidFill>
                  <a:prstClr val="black">
                    <a:tint val="75000"/>
                  </a:prstClr>
                </a:solidFill>
                <a:latin typeface="Arial" panose="020B0604020202020204" pitchFamily="34" charset="0"/>
                <a:cs typeface="Arial" panose="020B0604020202020204" pitchFamily="34" charset="0"/>
              </a:rPr>
              <a:t>levelaccess.com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b="1" dirty="0">
                <a:solidFill>
                  <a:srgbClr val="5CD344"/>
                </a:solidFill>
                <a:latin typeface="Arial" panose="020B0604020202020204" pitchFamily="34" charset="0"/>
                <a:cs typeface="Arial" panose="020B0604020202020204" pitchFamily="34" charset="0"/>
              </a:rPr>
              <a:t>|</a:t>
            </a:r>
            <a:r>
              <a:rPr lang="en-US" sz="1200" b="1" dirty="0">
                <a:solidFill>
                  <a:srgbClr val="00D81A"/>
                </a:solidFill>
                <a:latin typeface="Arial" panose="020B0604020202020204" pitchFamily="34" charset="0"/>
                <a:cs typeface="Arial" panose="020B0604020202020204" pitchFamily="34" charset="0"/>
              </a:rPr>
              <a:t>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dirty="0">
                <a:solidFill>
                  <a:prstClr val="black">
                    <a:tint val="75000"/>
                  </a:prstClr>
                </a:solidFill>
                <a:latin typeface="Arial" panose="020B0604020202020204" pitchFamily="34" charset="0"/>
                <a:cs typeface="Arial" panose="020B0604020202020204" pitchFamily="34" charset="0"/>
              </a:rPr>
              <a:t>(</a:t>
            </a:r>
            <a:r>
              <a:rPr lang="de-DE" sz="1200" dirty="0">
                <a:solidFill>
                  <a:prstClr val="black">
                    <a:tint val="75000"/>
                  </a:prstClr>
                </a:solidFill>
                <a:latin typeface="Arial" panose="020B0604020202020204" pitchFamily="34" charset="0"/>
                <a:cs typeface="Arial" panose="020B0604020202020204" pitchFamily="34" charset="0"/>
              </a:rPr>
              <a:t>800) 899-9659    </a:t>
            </a:r>
            <a:r>
              <a:rPr lang="en-US" sz="1200" b="1" dirty="0">
                <a:solidFill>
                  <a:srgbClr val="5CD344"/>
                </a:solidFill>
                <a:latin typeface="Arial" panose="020B0604020202020204" pitchFamily="34" charset="0"/>
                <a:cs typeface="Arial" panose="020B0604020202020204" pitchFamily="34" charset="0"/>
              </a:rPr>
              <a:t>|</a:t>
            </a:r>
            <a:r>
              <a:rPr lang="en-US" sz="1200" dirty="0">
                <a:solidFill>
                  <a:prstClr val="black">
                    <a:tint val="75000"/>
                  </a:prstClr>
                </a:solidFill>
                <a:latin typeface="Arial" panose="020B0604020202020204" pitchFamily="34" charset="0"/>
                <a:cs typeface="Arial" panose="020B0604020202020204" pitchFamily="34" charset="0"/>
              </a:rPr>
              <a:t>    info@levelaccess.com</a:t>
            </a:r>
          </a:p>
        </p:txBody>
      </p:sp>
    </p:spTree>
    <p:extLst>
      <p:ext uri="{BB962C8B-B14F-4D97-AF65-F5344CB8AC3E}">
        <p14:creationId xmlns:p14="http://schemas.microsoft.com/office/powerpoint/2010/main" val="81979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6123DB-FB5B-9049-8872-4BEE112B072E}"/>
              </a:ext>
            </a:extLst>
          </p:cNvPr>
          <p:cNvSpPr>
            <a:spLocks noGrp="1"/>
          </p:cNvSpPr>
          <p:nvPr>
            <p:ph type="title"/>
          </p:nvPr>
        </p:nvSpPr>
        <p:spPr/>
        <p:txBody>
          <a:bodyPr/>
          <a:lstStyle/>
          <a:p>
            <a:r>
              <a:rPr lang="en-US" dirty="0"/>
              <a:t>Dimensions to Measure Maturity at eBay</a:t>
            </a:r>
          </a:p>
        </p:txBody>
      </p:sp>
      <p:sp>
        <p:nvSpPr>
          <p:cNvPr id="6" name="Subtitle 5"/>
          <p:cNvSpPr>
            <a:spLocks noGrp="1"/>
          </p:cNvSpPr>
          <p:nvPr>
            <p:ph type="subTitle" idx="10"/>
          </p:nvPr>
        </p:nvSpPr>
        <p:spPr/>
        <p:txBody>
          <a:bodyPr>
            <a:noAutofit/>
          </a:bodyPr>
          <a:lstStyle/>
          <a:p>
            <a:r>
              <a:rPr lang="en-US" dirty="0"/>
              <a:t>Digital Accessibility Maturity Model™ (DAMM™)</a:t>
            </a:r>
          </a:p>
        </p:txBody>
      </p:sp>
      <p:sp>
        <p:nvSpPr>
          <p:cNvPr id="11" name="Content Placeholder 7"/>
          <p:cNvSpPr>
            <a:spLocks noGrp="1"/>
          </p:cNvSpPr>
          <p:nvPr>
            <p:ph idx="1"/>
          </p:nvPr>
        </p:nvSpPr>
        <p:spPr>
          <a:xfrm>
            <a:off x="838200" y="1632377"/>
            <a:ext cx="10219944" cy="4588314"/>
          </a:xfrm>
        </p:spPr>
        <p:txBody>
          <a:bodyPr>
            <a:noAutofit/>
          </a:bodyPr>
          <a:lstStyle/>
          <a:p>
            <a:pPr indent="-458788">
              <a:lnSpc>
                <a:spcPct val="100000"/>
              </a:lnSpc>
              <a:spcBef>
                <a:spcPts val="0"/>
              </a:spcBef>
              <a:spcAft>
                <a:spcPts val="600"/>
              </a:spcAft>
              <a:buFont typeface="+mj-lt"/>
              <a:buAutoNum type="arabicPeriod"/>
              <a:defRPr/>
            </a:pPr>
            <a:r>
              <a:rPr lang="en-US" altLang="en-US" sz="2200" b="1" dirty="0">
                <a:latin typeface="Arial Rounded MT Bold" charset="0"/>
                <a:ea typeface="Arial Rounded MT Bold" charset="0"/>
                <a:cs typeface="Arial Rounded MT Bold" charset="0"/>
              </a:rPr>
              <a:t>Governance, Risk Management, and Compliance</a:t>
            </a:r>
          </a:p>
          <a:p>
            <a:pPr indent="-458788">
              <a:lnSpc>
                <a:spcPct val="100000"/>
              </a:lnSpc>
              <a:spcBef>
                <a:spcPts val="0"/>
              </a:spcBef>
              <a:spcAft>
                <a:spcPts val="600"/>
              </a:spcAft>
              <a:buFont typeface="+mj-lt"/>
              <a:buAutoNum type="arabicPeriod"/>
              <a:defRPr/>
            </a:pPr>
            <a:r>
              <a:rPr lang="en-US" altLang="en-US" sz="2200" b="1" dirty="0">
                <a:latin typeface="Arial Rounded MT Bold" charset="0"/>
                <a:ea typeface="Arial Rounded MT Bold" charset="0"/>
                <a:cs typeface="Arial Rounded MT Bold" charset="0"/>
              </a:rPr>
              <a:t>Communications</a:t>
            </a:r>
          </a:p>
          <a:p>
            <a:pPr indent="-458788">
              <a:lnSpc>
                <a:spcPct val="100000"/>
              </a:lnSpc>
              <a:spcBef>
                <a:spcPts val="0"/>
              </a:spcBef>
              <a:spcAft>
                <a:spcPts val="600"/>
              </a:spcAft>
              <a:buFont typeface="+mj-lt"/>
              <a:buAutoNum type="arabicPeriod"/>
              <a:defRPr/>
            </a:pPr>
            <a:r>
              <a:rPr lang="en-US" altLang="en-US" sz="2200" b="1" dirty="0">
                <a:latin typeface="Arial Rounded MT Bold" charset="0"/>
                <a:ea typeface="Arial Rounded MT Bold" charset="0"/>
                <a:cs typeface="Arial Rounded MT Bold" charset="0"/>
              </a:rPr>
              <a:t>Policy and Standards</a:t>
            </a:r>
          </a:p>
          <a:p>
            <a:pPr indent="-458788">
              <a:lnSpc>
                <a:spcPct val="100000"/>
              </a:lnSpc>
              <a:spcBef>
                <a:spcPts val="0"/>
              </a:spcBef>
              <a:spcAft>
                <a:spcPts val="600"/>
              </a:spcAft>
              <a:buFont typeface="+mj-lt"/>
              <a:buAutoNum type="arabicPeriod"/>
              <a:defRPr/>
            </a:pPr>
            <a:r>
              <a:rPr lang="en-US" altLang="en-US" sz="2200" b="1" dirty="0">
                <a:latin typeface="Arial Rounded MT Bold" charset="0"/>
                <a:ea typeface="Arial Rounded MT Bold" charset="0"/>
                <a:cs typeface="Arial Rounded MT Bold" charset="0"/>
              </a:rPr>
              <a:t>Legal</a:t>
            </a:r>
          </a:p>
          <a:p>
            <a:pPr indent="-458788">
              <a:lnSpc>
                <a:spcPct val="100000"/>
              </a:lnSpc>
              <a:spcBef>
                <a:spcPts val="0"/>
              </a:spcBef>
              <a:spcAft>
                <a:spcPts val="600"/>
              </a:spcAft>
              <a:buFont typeface="+mj-lt"/>
              <a:buAutoNum type="arabicPeriod"/>
              <a:defRPr/>
            </a:pPr>
            <a:r>
              <a:rPr lang="en-US" altLang="en-US" sz="2200" b="1" dirty="0">
                <a:latin typeface="Arial Rounded MT Bold" charset="0"/>
                <a:ea typeface="Arial Rounded MT Bold" charset="0"/>
                <a:cs typeface="Arial Rounded MT Bold" charset="0"/>
              </a:rPr>
              <a:t>Fiscal Management</a:t>
            </a:r>
          </a:p>
          <a:p>
            <a:pPr indent="-458788">
              <a:lnSpc>
                <a:spcPct val="100000"/>
              </a:lnSpc>
              <a:spcBef>
                <a:spcPts val="0"/>
              </a:spcBef>
              <a:spcAft>
                <a:spcPts val="600"/>
              </a:spcAft>
              <a:buFont typeface="+mj-lt"/>
              <a:buAutoNum type="arabicPeriod"/>
              <a:defRPr/>
            </a:pPr>
            <a:r>
              <a:rPr lang="en-US" altLang="en-US" sz="2200" b="1" dirty="0">
                <a:latin typeface="Arial Rounded MT Bold" charset="0"/>
                <a:ea typeface="Arial Rounded MT Bold" charset="0"/>
                <a:cs typeface="Arial Rounded MT Bold" charset="0"/>
              </a:rPr>
              <a:t>Development Lifecycle</a:t>
            </a:r>
          </a:p>
          <a:p>
            <a:pPr indent="-458788">
              <a:lnSpc>
                <a:spcPct val="100000"/>
              </a:lnSpc>
              <a:spcBef>
                <a:spcPts val="0"/>
              </a:spcBef>
              <a:spcAft>
                <a:spcPts val="600"/>
              </a:spcAft>
              <a:buFont typeface="+mj-lt"/>
              <a:buAutoNum type="arabicPeriod"/>
              <a:defRPr/>
            </a:pPr>
            <a:r>
              <a:rPr lang="en-US" altLang="en-US" sz="2200" b="1" dirty="0">
                <a:latin typeface="Arial Rounded MT Bold" charset="0"/>
                <a:ea typeface="Arial Rounded MT Bold" charset="0"/>
                <a:cs typeface="Arial Rounded MT Bold" charset="0"/>
              </a:rPr>
              <a:t>Testing and Validation</a:t>
            </a:r>
          </a:p>
          <a:p>
            <a:pPr indent="-458788">
              <a:lnSpc>
                <a:spcPct val="100000"/>
              </a:lnSpc>
              <a:spcBef>
                <a:spcPts val="0"/>
              </a:spcBef>
              <a:spcAft>
                <a:spcPts val="600"/>
              </a:spcAft>
              <a:buFont typeface="+mj-lt"/>
              <a:buAutoNum type="arabicPeriod"/>
              <a:defRPr/>
            </a:pPr>
            <a:r>
              <a:rPr lang="en-US" altLang="en-US" sz="2200" b="1" strike="sngStrike" dirty="0">
                <a:solidFill>
                  <a:srgbClr val="000000">
                    <a:alpha val="50000"/>
                  </a:srgbClr>
                </a:solidFill>
                <a:latin typeface="Arial Rounded MT Bold" charset="0"/>
                <a:ea typeface="Arial Rounded MT Bold" charset="0"/>
                <a:cs typeface="Arial Rounded MT Bold" charset="0"/>
              </a:rPr>
              <a:t>Support and Documentation*</a:t>
            </a:r>
          </a:p>
          <a:p>
            <a:pPr indent="-458788">
              <a:lnSpc>
                <a:spcPct val="100000"/>
              </a:lnSpc>
              <a:spcBef>
                <a:spcPts val="0"/>
              </a:spcBef>
              <a:spcAft>
                <a:spcPts val="600"/>
              </a:spcAft>
              <a:buFont typeface="+mj-lt"/>
              <a:buAutoNum type="arabicPeriod"/>
              <a:defRPr/>
            </a:pPr>
            <a:r>
              <a:rPr lang="en-US" altLang="en-US" sz="2200" b="1" strike="sngStrike" dirty="0">
                <a:solidFill>
                  <a:srgbClr val="000000">
                    <a:alpha val="50000"/>
                  </a:srgbClr>
                </a:solidFill>
                <a:latin typeface="Arial Rounded MT Bold" charset="0"/>
                <a:ea typeface="Arial Rounded MT Bold" charset="0"/>
                <a:cs typeface="Arial Rounded MT Bold" charset="0"/>
              </a:rPr>
              <a:t>Procurement*</a:t>
            </a:r>
          </a:p>
          <a:p>
            <a:pPr indent="-458788">
              <a:lnSpc>
                <a:spcPct val="100000"/>
              </a:lnSpc>
              <a:spcBef>
                <a:spcPts val="0"/>
              </a:spcBef>
              <a:spcAft>
                <a:spcPts val="600"/>
              </a:spcAft>
              <a:buFont typeface="+mj-lt"/>
              <a:buAutoNum type="arabicPeriod"/>
              <a:defRPr/>
            </a:pPr>
            <a:r>
              <a:rPr lang="en-US" altLang="en-US" sz="2200" b="1" dirty="0">
                <a:latin typeface="Arial Rounded MT Bold" charset="0"/>
                <a:ea typeface="Arial Rounded MT Bold" charset="0"/>
                <a:cs typeface="Arial Rounded MT Bold" charset="0"/>
              </a:rPr>
              <a:t>Training</a:t>
            </a:r>
          </a:p>
          <a:p>
            <a:pPr marL="0" indent="0">
              <a:lnSpc>
                <a:spcPct val="150000"/>
              </a:lnSpc>
              <a:spcBef>
                <a:spcPts val="0"/>
              </a:spcBef>
              <a:spcAft>
                <a:spcPts val="600"/>
              </a:spcAft>
              <a:buNone/>
              <a:defRPr/>
            </a:pPr>
            <a:r>
              <a:rPr lang="en-US" sz="2000" dirty="0">
                <a:solidFill>
                  <a:srgbClr val="000000">
                    <a:alpha val="50000"/>
                  </a:srgbClr>
                </a:solidFill>
              </a:rPr>
              <a:t> * </a:t>
            </a:r>
            <a:r>
              <a:rPr lang="en-US" sz="1600" dirty="0">
                <a:solidFill>
                  <a:srgbClr val="000000">
                    <a:alpha val="50000"/>
                  </a:srgbClr>
                </a:solidFill>
              </a:rPr>
              <a:t>Items not evaluated</a:t>
            </a:r>
          </a:p>
          <a:p>
            <a:pPr marL="0" indent="0">
              <a:lnSpc>
                <a:spcPct val="100000"/>
              </a:lnSpc>
              <a:spcBef>
                <a:spcPts val="0"/>
              </a:spcBef>
              <a:spcAft>
                <a:spcPts val="600"/>
              </a:spcAft>
              <a:buNone/>
              <a:defRPr/>
            </a:pPr>
            <a:endParaRPr lang="en-US" altLang="en-US" sz="2000" b="1" dirty="0">
              <a:latin typeface="Arial Rounded MT Bold" charset="0"/>
              <a:ea typeface="Arial Rounded MT Bold" charset="0"/>
              <a:cs typeface="Arial Rounded MT Bold" charset="0"/>
            </a:endParaRPr>
          </a:p>
        </p:txBody>
      </p:sp>
      <p:pic>
        <p:nvPicPr>
          <p:cNvPr id="7" name="Picture 6" descr="Auditing icon showing magnifying glass over computer report and documents with certification seal"/>
          <p:cNvPicPr>
            <a:picLocks noChangeAspect="1"/>
          </p:cNvPicPr>
          <p:nvPr/>
        </p:nvPicPr>
        <p:blipFill>
          <a:blip r:embed="rId3"/>
          <a:stretch>
            <a:fillRect/>
          </a:stretch>
        </p:blipFill>
        <p:spPr>
          <a:xfrm>
            <a:off x="8563252" y="2457618"/>
            <a:ext cx="2799490" cy="3181859"/>
          </a:xfrm>
          <a:prstGeom prst="rect">
            <a:avLst/>
          </a:prstGeom>
        </p:spPr>
      </p:pic>
      <p:sp>
        <p:nvSpPr>
          <p:cNvPr id="9" name="Slide Number Placeholder 4">
            <a:extLst>
              <a:ext uri="{FF2B5EF4-FFF2-40B4-BE49-F238E27FC236}">
                <a16:creationId xmlns:a16="http://schemas.microsoft.com/office/drawing/2014/main" id="{44B3E2CA-74E2-1D42-A7FA-C6338600B373}"/>
              </a:ext>
            </a:extLst>
          </p:cNvPr>
          <p:cNvSpPr>
            <a:spLocks noGrp="1"/>
          </p:cNvSpPr>
          <p:nvPr>
            <p:ph type="sldNum" sz="quarter" idx="4"/>
          </p:nvPr>
        </p:nvSpPr>
        <p:spPr>
          <a:xfrm>
            <a:off x="838200" y="6356350"/>
            <a:ext cx="2743200" cy="365125"/>
          </a:xfrm>
        </p:spPr>
        <p:txBody>
          <a:bodyPr anchor="ctr"/>
          <a:lstStyle/>
          <a:p>
            <a:fld id="{2030EA8A-DA75-3443-B9EE-A63E33F4F203}" type="slidenum">
              <a:rPr lang="en-US" smtClean="0">
                <a:latin typeface="Arial" panose="020B0604020202020204" pitchFamily="34" charset="0"/>
                <a:cs typeface="Arial" panose="020B0604020202020204" pitchFamily="34" charset="0"/>
              </a:rPr>
              <a:pPr/>
              <a:t>13</a:t>
            </a:fld>
            <a:endParaRPr lang="en-US" dirty="0">
              <a:latin typeface="Arial" panose="020B0604020202020204" pitchFamily="34" charset="0"/>
              <a:cs typeface="Arial" panose="020B0604020202020204" pitchFamily="34" charset="0"/>
            </a:endParaRPr>
          </a:p>
        </p:txBody>
      </p:sp>
      <p:sp>
        <p:nvSpPr>
          <p:cNvPr id="10" name="Footer Placeholder 3">
            <a:extLst>
              <a:ext uri="{FF2B5EF4-FFF2-40B4-BE49-F238E27FC236}">
                <a16:creationId xmlns:a16="http://schemas.microsoft.com/office/drawing/2014/main" id="{D851162B-54BC-4343-B91B-4E2B737E7D95}"/>
              </a:ext>
            </a:extLst>
          </p:cNvPr>
          <p:cNvSpPr txBox="1">
            <a:spLocks/>
          </p:cNvSpPr>
          <p:nvPr/>
        </p:nvSpPr>
        <p:spPr>
          <a:xfrm>
            <a:off x="3779274" y="6356350"/>
            <a:ext cx="4633452"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200" dirty="0">
                <a:solidFill>
                  <a:prstClr val="black">
                    <a:tint val="75000"/>
                  </a:prstClr>
                </a:solidFill>
                <a:latin typeface="Arial" panose="020B0604020202020204" pitchFamily="34" charset="0"/>
                <a:cs typeface="Arial" panose="020B0604020202020204" pitchFamily="34" charset="0"/>
              </a:rPr>
              <a:t>levelaccess.com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b="1" dirty="0">
                <a:solidFill>
                  <a:srgbClr val="5CD344"/>
                </a:solidFill>
                <a:latin typeface="Arial" panose="020B0604020202020204" pitchFamily="34" charset="0"/>
                <a:cs typeface="Arial" panose="020B0604020202020204" pitchFamily="34" charset="0"/>
              </a:rPr>
              <a:t>|</a:t>
            </a:r>
            <a:r>
              <a:rPr lang="en-US" sz="1200" b="1" dirty="0">
                <a:solidFill>
                  <a:srgbClr val="00D81A"/>
                </a:solidFill>
                <a:latin typeface="Arial" panose="020B0604020202020204" pitchFamily="34" charset="0"/>
                <a:cs typeface="Arial" panose="020B0604020202020204" pitchFamily="34" charset="0"/>
              </a:rPr>
              <a:t>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dirty="0">
                <a:solidFill>
                  <a:prstClr val="black">
                    <a:tint val="75000"/>
                  </a:prstClr>
                </a:solidFill>
                <a:latin typeface="Arial" panose="020B0604020202020204" pitchFamily="34" charset="0"/>
                <a:cs typeface="Arial" panose="020B0604020202020204" pitchFamily="34" charset="0"/>
              </a:rPr>
              <a:t>(</a:t>
            </a:r>
            <a:r>
              <a:rPr lang="de-DE" sz="1200" dirty="0">
                <a:solidFill>
                  <a:prstClr val="black">
                    <a:tint val="75000"/>
                  </a:prstClr>
                </a:solidFill>
                <a:latin typeface="Arial" panose="020B0604020202020204" pitchFamily="34" charset="0"/>
                <a:cs typeface="Arial" panose="020B0604020202020204" pitchFamily="34" charset="0"/>
              </a:rPr>
              <a:t>800) 899-9659    </a:t>
            </a:r>
            <a:r>
              <a:rPr lang="en-US" sz="1200" b="1" dirty="0">
                <a:solidFill>
                  <a:srgbClr val="5CD344"/>
                </a:solidFill>
                <a:latin typeface="Arial" panose="020B0604020202020204" pitchFamily="34" charset="0"/>
                <a:cs typeface="Arial" panose="020B0604020202020204" pitchFamily="34" charset="0"/>
              </a:rPr>
              <a:t>|</a:t>
            </a:r>
            <a:r>
              <a:rPr lang="en-US" sz="1200" dirty="0">
                <a:solidFill>
                  <a:prstClr val="black">
                    <a:tint val="75000"/>
                  </a:prstClr>
                </a:solidFill>
                <a:latin typeface="Arial" panose="020B0604020202020204" pitchFamily="34" charset="0"/>
                <a:cs typeface="Arial" panose="020B0604020202020204" pitchFamily="34" charset="0"/>
              </a:rPr>
              <a:t>    info@levelaccess.com</a:t>
            </a:r>
          </a:p>
        </p:txBody>
      </p:sp>
    </p:spTree>
    <p:extLst>
      <p:ext uri="{BB962C8B-B14F-4D97-AF65-F5344CB8AC3E}">
        <p14:creationId xmlns:p14="http://schemas.microsoft.com/office/powerpoint/2010/main" val="77966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B72803-D09C-0447-A7DA-82993915ABA1}"/>
              </a:ext>
            </a:extLst>
          </p:cNvPr>
          <p:cNvSpPr>
            <a:spLocks noGrp="1"/>
          </p:cNvSpPr>
          <p:nvPr>
            <p:ph type="title"/>
          </p:nvPr>
        </p:nvSpPr>
        <p:spPr/>
        <p:txBody>
          <a:bodyPr/>
          <a:lstStyle/>
          <a:p>
            <a:r>
              <a:rPr lang="en-US" dirty="0"/>
              <a:t>eBay DAMM</a:t>
            </a:r>
            <a:r>
              <a:rPr lang="en-US" sz="3200" b="0" baseline="30000" dirty="0"/>
              <a:t>TM</a:t>
            </a:r>
            <a:r>
              <a:rPr lang="en-US" dirty="0"/>
              <a:t> Audit Snapshot</a:t>
            </a:r>
          </a:p>
        </p:txBody>
      </p:sp>
      <p:pic>
        <p:nvPicPr>
          <p:cNvPr id="10" name="Picture 9" descr="Five levels of DAMM. Level 1, Initial. Level 2, Repeatable. Level 3, Defined. Level 4, Managed. Level 5, Optimizing.">
            <a:extLst>
              <a:ext uri="{FF2B5EF4-FFF2-40B4-BE49-F238E27FC236}">
                <a16:creationId xmlns:a16="http://schemas.microsoft.com/office/drawing/2014/main" id="{D611F07D-C763-4743-82FD-C881E7DD8321}"/>
              </a:ext>
            </a:extLst>
          </p:cNvPr>
          <p:cNvPicPr>
            <a:picLocks noChangeAspect="1"/>
          </p:cNvPicPr>
          <p:nvPr/>
        </p:nvPicPr>
        <p:blipFill rotWithShape="1">
          <a:blip r:embed="rId3"/>
          <a:srcRect l="73012" r="1420"/>
          <a:stretch/>
        </p:blipFill>
        <p:spPr>
          <a:xfrm>
            <a:off x="1200148" y="3169794"/>
            <a:ext cx="1436979" cy="2889924"/>
          </a:xfrm>
          <a:prstGeom prst="rect">
            <a:avLst/>
          </a:prstGeom>
        </p:spPr>
      </p:pic>
      <p:graphicFrame>
        <p:nvGraphicFramePr>
          <p:cNvPr id="9" name="Table 8" descr="Sample table indicating maturity level in each of 10 dimensions">
            <a:extLst>
              <a:ext uri="{FF2B5EF4-FFF2-40B4-BE49-F238E27FC236}">
                <a16:creationId xmlns:a16="http://schemas.microsoft.com/office/drawing/2014/main" id="{AC24BF92-DC49-4847-9EB1-B105564A9B69}"/>
              </a:ext>
            </a:extLst>
          </p:cNvPr>
          <p:cNvGraphicFramePr>
            <a:graphicFrameLocks noGrp="1"/>
          </p:cNvGraphicFramePr>
          <p:nvPr>
            <p:extLst>
              <p:ext uri="{D42A27DB-BD31-4B8C-83A1-F6EECF244321}">
                <p14:modId xmlns:p14="http://schemas.microsoft.com/office/powerpoint/2010/main" val="3898144574"/>
              </p:ext>
            </p:extLst>
          </p:nvPr>
        </p:nvGraphicFramePr>
        <p:xfrm>
          <a:off x="2691947" y="1677645"/>
          <a:ext cx="7442650" cy="4332981"/>
        </p:xfrm>
        <a:graphic>
          <a:graphicData uri="http://schemas.openxmlformats.org/drawingml/2006/table">
            <a:tbl>
              <a:tblPr firstRow="1" bandRow="1"/>
              <a:tblGrid>
                <a:gridCol w="744265">
                  <a:extLst>
                    <a:ext uri="{9D8B030D-6E8A-4147-A177-3AD203B41FA5}">
                      <a16:colId xmlns:a16="http://schemas.microsoft.com/office/drawing/2014/main" val="20000"/>
                    </a:ext>
                  </a:extLst>
                </a:gridCol>
                <a:gridCol w="744265">
                  <a:extLst>
                    <a:ext uri="{9D8B030D-6E8A-4147-A177-3AD203B41FA5}">
                      <a16:colId xmlns:a16="http://schemas.microsoft.com/office/drawing/2014/main" val="20001"/>
                    </a:ext>
                  </a:extLst>
                </a:gridCol>
                <a:gridCol w="744265">
                  <a:extLst>
                    <a:ext uri="{9D8B030D-6E8A-4147-A177-3AD203B41FA5}">
                      <a16:colId xmlns:a16="http://schemas.microsoft.com/office/drawing/2014/main" val="20002"/>
                    </a:ext>
                  </a:extLst>
                </a:gridCol>
                <a:gridCol w="744265">
                  <a:extLst>
                    <a:ext uri="{9D8B030D-6E8A-4147-A177-3AD203B41FA5}">
                      <a16:colId xmlns:a16="http://schemas.microsoft.com/office/drawing/2014/main" val="20003"/>
                    </a:ext>
                  </a:extLst>
                </a:gridCol>
                <a:gridCol w="744265">
                  <a:extLst>
                    <a:ext uri="{9D8B030D-6E8A-4147-A177-3AD203B41FA5}">
                      <a16:colId xmlns:a16="http://schemas.microsoft.com/office/drawing/2014/main" val="20004"/>
                    </a:ext>
                  </a:extLst>
                </a:gridCol>
                <a:gridCol w="744265">
                  <a:extLst>
                    <a:ext uri="{9D8B030D-6E8A-4147-A177-3AD203B41FA5}">
                      <a16:colId xmlns:a16="http://schemas.microsoft.com/office/drawing/2014/main" val="20005"/>
                    </a:ext>
                  </a:extLst>
                </a:gridCol>
                <a:gridCol w="744265">
                  <a:extLst>
                    <a:ext uri="{9D8B030D-6E8A-4147-A177-3AD203B41FA5}">
                      <a16:colId xmlns:a16="http://schemas.microsoft.com/office/drawing/2014/main" val="20006"/>
                    </a:ext>
                  </a:extLst>
                </a:gridCol>
                <a:gridCol w="744265">
                  <a:extLst>
                    <a:ext uri="{9D8B030D-6E8A-4147-A177-3AD203B41FA5}">
                      <a16:colId xmlns:a16="http://schemas.microsoft.com/office/drawing/2014/main" val="20007"/>
                    </a:ext>
                  </a:extLst>
                </a:gridCol>
                <a:gridCol w="744265">
                  <a:extLst>
                    <a:ext uri="{9D8B030D-6E8A-4147-A177-3AD203B41FA5}">
                      <a16:colId xmlns:a16="http://schemas.microsoft.com/office/drawing/2014/main" val="20008"/>
                    </a:ext>
                  </a:extLst>
                </a:gridCol>
                <a:gridCol w="744265">
                  <a:extLst>
                    <a:ext uri="{9D8B030D-6E8A-4147-A177-3AD203B41FA5}">
                      <a16:colId xmlns:a16="http://schemas.microsoft.com/office/drawing/2014/main" val="20009"/>
                    </a:ext>
                  </a:extLst>
                </a:gridCol>
              </a:tblGrid>
              <a:tr h="1459379">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Go</a:t>
                      </a:r>
                      <a:r>
                        <a:rPr lang="en-US" sz="1200" baseline="0" dirty="0">
                          <a:solidFill>
                            <a:srgbClr val="FFD579"/>
                          </a:solidFill>
                        </a:rPr>
                        <a:t>vernance, Risk Management and Compliance</a:t>
                      </a:r>
                      <a:endParaRPr lang="en-US" sz="1200" dirty="0">
                        <a:solidFill>
                          <a:srgbClr val="FFD579"/>
                        </a:solidFill>
                      </a:endParaRP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Communications</a:t>
                      </a: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Policies</a:t>
                      </a:r>
                      <a:r>
                        <a:rPr lang="en-US" sz="1200" baseline="0" dirty="0">
                          <a:solidFill>
                            <a:srgbClr val="FFD579"/>
                          </a:solidFill>
                        </a:rPr>
                        <a:t> and Standards</a:t>
                      </a:r>
                      <a:endParaRPr lang="en-US" sz="1200" dirty="0">
                        <a:solidFill>
                          <a:srgbClr val="FFD579"/>
                        </a:solidFill>
                      </a:endParaRP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Legal</a:t>
                      </a: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Fiscal</a:t>
                      </a:r>
                      <a:r>
                        <a:rPr lang="en-US" sz="1200" baseline="0" dirty="0">
                          <a:solidFill>
                            <a:srgbClr val="FFD579"/>
                          </a:solidFill>
                        </a:rPr>
                        <a:t> Management</a:t>
                      </a:r>
                      <a:endParaRPr lang="en-US" sz="1200" dirty="0">
                        <a:solidFill>
                          <a:srgbClr val="FFD579"/>
                        </a:solidFill>
                      </a:endParaRP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Development Lifecycle</a:t>
                      </a: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Testing and Validation</a:t>
                      </a: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Support and</a:t>
                      </a:r>
                      <a:r>
                        <a:rPr lang="en-US" sz="1200" baseline="0" dirty="0">
                          <a:solidFill>
                            <a:srgbClr val="FFD579"/>
                          </a:solidFill>
                        </a:rPr>
                        <a:t> Documentation</a:t>
                      </a:r>
                      <a:endParaRPr lang="en-US" sz="1200" dirty="0">
                        <a:solidFill>
                          <a:srgbClr val="FFD579"/>
                        </a:solidFill>
                      </a:endParaRP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Procurement</a:t>
                      </a: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ctr">
                        <a:lnSpc>
                          <a:spcPct val="85000"/>
                        </a:lnSpc>
                      </a:pPr>
                      <a:r>
                        <a:rPr lang="en-US" sz="1200" dirty="0">
                          <a:solidFill>
                            <a:srgbClr val="FFD579"/>
                          </a:solidFill>
                        </a:rPr>
                        <a:t>Training</a:t>
                      </a:r>
                    </a:p>
                  </a:txBody>
                  <a:tcPr marL="97292" marR="97292" marT="48646" marB="48646" vert="vert270" anchor="ctr" anchorCtr="1">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00"/>
                  </a:ext>
                </a:extLst>
              </a:tr>
              <a:tr h="567538">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1"/>
                  </a:ext>
                </a:extLst>
              </a:tr>
              <a:tr h="603450">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2"/>
                  </a:ext>
                </a:extLst>
              </a:tr>
              <a:tr h="567538">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3"/>
                  </a:ext>
                </a:extLst>
              </a:tr>
              <a:tr h="567538">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kern="1200" dirty="0">
                        <a:solidFill>
                          <a:schemeClr val="dk1"/>
                        </a:solidFill>
                        <a:latin typeface="Arial"/>
                        <a:ea typeface="+mn-ea"/>
                        <a:cs typeface="+mn-cs"/>
                      </a:endParaRPr>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4"/>
                  </a:ext>
                </a:extLst>
              </a:tr>
              <a:tr h="567538">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n-US" sz="1400" dirty="0"/>
                    </a:p>
                  </a:txBody>
                  <a:tcPr marL="97292" marR="97292" marT="48646" marB="4864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5"/>
                  </a:ext>
                </a:extLst>
              </a:tr>
            </a:tbl>
          </a:graphicData>
        </a:graphic>
      </p:graphicFrame>
      <p:sp>
        <p:nvSpPr>
          <p:cNvPr id="8" name="Slide Number Placeholder 4">
            <a:extLst>
              <a:ext uri="{FF2B5EF4-FFF2-40B4-BE49-F238E27FC236}">
                <a16:creationId xmlns:a16="http://schemas.microsoft.com/office/drawing/2014/main" id="{25DCC90A-2F70-7940-A398-67B20E06D39E}"/>
              </a:ext>
            </a:extLst>
          </p:cNvPr>
          <p:cNvSpPr>
            <a:spLocks noGrp="1"/>
          </p:cNvSpPr>
          <p:nvPr>
            <p:ph type="sldNum" sz="quarter" idx="4"/>
          </p:nvPr>
        </p:nvSpPr>
        <p:spPr>
          <a:xfrm>
            <a:off x="838200" y="6356350"/>
            <a:ext cx="2743200" cy="365125"/>
          </a:xfrm>
        </p:spPr>
        <p:txBody>
          <a:bodyPr anchor="ctr"/>
          <a:lstStyle/>
          <a:p>
            <a:fld id="{2030EA8A-DA75-3443-B9EE-A63E33F4F203}" type="slidenum">
              <a:rPr lang="en-US" smtClean="0">
                <a:latin typeface="Arial" panose="020B0604020202020204" pitchFamily="34" charset="0"/>
                <a:cs typeface="Arial" panose="020B0604020202020204" pitchFamily="34" charset="0"/>
              </a:rPr>
              <a:pPr/>
              <a:t>14</a:t>
            </a:fld>
            <a:endParaRPr lang="en-US" dirty="0">
              <a:latin typeface="Arial" panose="020B0604020202020204" pitchFamily="34" charset="0"/>
              <a:cs typeface="Arial" panose="020B0604020202020204" pitchFamily="34" charset="0"/>
            </a:endParaRPr>
          </a:p>
        </p:txBody>
      </p:sp>
      <p:sp>
        <p:nvSpPr>
          <p:cNvPr id="12" name="Footer Placeholder 3">
            <a:extLst>
              <a:ext uri="{FF2B5EF4-FFF2-40B4-BE49-F238E27FC236}">
                <a16:creationId xmlns:a16="http://schemas.microsoft.com/office/drawing/2014/main" id="{1EF598A3-D832-6546-9486-05216E5C60EE}"/>
              </a:ext>
            </a:extLst>
          </p:cNvPr>
          <p:cNvSpPr txBox="1">
            <a:spLocks/>
          </p:cNvSpPr>
          <p:nvPr/>
        </p:nvSpPr>
        <p:spPr>
          <a:xfrm>
            <a:off x="3779274" y="6356350"/>
            <a:ext cx="4633452"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200" dirty="0">
                <a:solidFill>
                  <a:prstClr val="black">
                    <a:tint val="75000"/>
                  </a:prstClr>
                </a:solidFill>
                <a:latin typeface="Arial" panose="020B0604020202020204" pitchFamily="34" charset="0"/>
                <a:cs typeface="Arial" panose="020B0604020202020204" pitchFamily="34" charset="0"/>
              </a:rPr>
              <a:t>levelaccess.com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b="1" dirty="0">
                <a:solidFill>
                  <a:srgbClr val="5CD344"/>
                </a:solidFill>
                <a:latin typeface="Arial" panose="020B0604020202020204" pitchFamily="34" charset="0"/>
                <a:cs typeface="Arial" panose="020B0604020202020204" pitchFamily="34" charset="0"/>
              </a:rPr>
              <a:t>|</a:t>
            </a:r>
            <a:r>
              <a:rPr lang="en-US" sz="1200" b="1" dirty="0">
                <a:solidFill>
                  <a:srgbClr val="00D81A"/>
                </a:solidFill>
                <a:latin typeface="Arial" panose="020B0604020202020204" pitchFamily="34" charset="0"/>
                <a:cs typeface="Arial" panose="020B0604020202020204" pitchFamily="34" charset="0"/>
              </a:rPr>
              <a:t>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dirty="0">
                <a:solidFill>
                  <a:prstClr val="black">
                    <a:tint val="75000"/>
                  </a:prstClr>
                </a:solidFill>
                <a:latin typeface="Arial" panose="020B0604020202020204" pitchFamily="34" charset="0"/>
                <a:cs typeface="Arial" panose="020B0604020202020204" pitchFamily="34" charset="0"/>
              </a:rPr>
              <a:t>(</a:t>
            </a:r>
            <a:r>
              <a:rPr lang="de-DE" sz="1200" dirty="0">
                <a:solidFill>
                  <a:prstClr val="black">
                    <a:tint val="75000"/>
                  </a:prstClr>
                </a:solidFill>
                <a:latin typeface="Arial" panose="020B0604020202020204" pitchFamily="34" charset="0"/>
                <a:cs typeface="Arial" panose="020B0604020202020204" pitchFamily="34" charset="0"/>
              </a:rPr>
              <a:t>800) 899-9659    </a:t>
            </a:r>
            <a:r>
              <a:rPr lang="en-US" sz="1200" b="1" dirty="0">
                <a:solidFill>
                  <a:srgbClr val="5CD344"/>
                </a:solidFill>
                <a:latin typeface="Arial" panose="020B0604020202020204" pitchFamily="34" charset="0"/>
                <a:cs typeface="Arial" panose="020B0604020202020204" pitchFamily="34" charset="0"/>
              </a:rPr>
              <a:t>|</a:t>
            </a:r>
            <a:r>
              <a:rPr lang="en-US" sz="1200" dirty="0">
                <a:solidFill>
                  <a:prstClr val="black">
                    <a:tint val="75000"/>
                  </a:prstClr>
                </a:solidFill>
                <a:latin typeface="Arial" panose="020B0604020202020204" pitchFamily="34" charset="0"/>
                <a:cs typeface="Arial" panose="020B0604020202020204" pitchFamily="34" charset="0"/>
              </a:rPr>
              <a:t>    info@levelaccess.com</a:t>
            </a:r>
          </a:p>
        </p:txBody>
      </p:sp>
    </p:spTree>
    <p:extLst>
      <p:ext uri="{BB962C8B-B14F-4D97-AF65-F5344CB8AC3E}">
        <p14:creationId xmlns:p14="http://schemas.microsoft.com/office/powerpoint/2010/main" val="58005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165515"/>
            <a:ext cx="8109900" cy="3456843"/>
          </a:xfrm>
        </p:spPr>
        <p:txBody>
          <a:bodyPr>
            <a:normAutofit/>
          </a:bodyPr>
          <a:lstStyle/>
          <a:p>
            <a:pPr lvl="0">
              <a:spcBef>
                <a:spcPts val="0"/>
              </a:spcBef>
              <a:spcAft>
                <a:spcPts val="1200"/>
              </a:spcAft>
            </a:pPr>
            <a:r>
              <a:rPr lang="en-US" sz="5400" dirty="0"/>
              <a:t>Challenges and Approach</a:t>
            </a:r>
          </a:p>
        </p:txBody>
      </p:sp>
    </p:spTree>
    <p:extLst>
      <p:ext uri="{BB962C8B-B14F-4D97-AF65-F5344CB8AC3E}">
        <p14:creationId xmlns:p14="http://schemas.microsoft.com/office/powerpoint/2010/main" val="670237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0E7B-340D-A74B-8D05-D97FC3E6A485}"/>
              </a:ext>
            </a:extLst>
          </p:cNvPr>
          <p:cNvSpPr>
            <a:spLocks noGrp="1"/>
          </p:cNvSpPr>
          <p:nvPr>
            <p:ph type="title"/>
          </p:nvPr>
        </p:nvSpPr>
        <p:spPr/>
        <p:txBody>
          <a:bodyPr/>
          <a:lstStyle/>
          <a:p>
            <a:r>
              <a:rPr lang="en-US" dirty="0"/>
              <a:t>Common Challenges</a:t>
            </a:r>
          </a:p>
        </p:txBody>
      </p:sp>
      <p:sp>
        <p:nvSpPr>
          <p:cNvPr id="6" name="Subtitle 5">
            <a:extLst>
              <a:ext uri="{FF2B5EF4-FFF2-40B4-BE49-F238E27FC236}">
                <a16:creationId xmlns:a16="http://schemas.microsoft.com/office/drawing/2014/main" id="{6A6311CD-A4EA-724F-A651-307FC51C68FC}"/>
              </a:ext>
            </a:extLst>
          </p:cNvPr>
          <p:cNvSpPr>
            <a:spLocks noGrp="1"/>
          </p:cNvSpPr>
          <p:nvPr>
            <p:ph type="subTitle" idx="10"/>
          </p:nvPr>
        </p:nvSpPr>
        <p:spPr/>
        <p:txBody>
          <a:bodyPr>
            <a:normAutofit fontScale="92500" lnSpcReduction="10000"/>
          </a:bodyPr>
          <a:lstStyle/>
          <a:p>
            <a:r>
              <a:rPr lang="en-US" dirty="0"/>
              <a:t>And our Approach at eBay</a:t>
            </a:r>
          </a:p>
        </p:txBody>
      </p:sp>
      <p:sp>
        <p:nvSpPr>
          <p:cNvPr id="3" name="Content Placeholder 2">
            <a:extLst>
              <a:ext uri="{FF2B5EF4-FFF2-40B4-BE49-F238E27FC236}">
                <a16:creationId xmlns:a16="http://schemas.microsoft.com/office/drawing/2014/main" id="{D50968F0-0E83-3541-953A-611AC00B004C}"/>
              </a:ext>
            </a:extLst>
          </p:cNvPr>
          <p:cNvSpPr>
            <a:spLocks noGrp="1"/>
          </p:cNvSpPr>
          <p:nvPr>
            <p:ph idx="1"/>
          </p:nvPr>
        </p:nvSpPr>
        <p:spPr>
          <a:xfrm>
            <a:off x="838200" y="1644161"/>
            <a:ext cx="7170174" cy="4532801"/>
          </a:xfrm>
        </p:spPr>
        <p:txBody>
          <a:bodyPr>
            <a:normAutofit lnSpcReduction="10000"/>
          </a:bodyPr>
          <a:lstStyle/>
          <a:p>
            <a:pPr lvl="0">
              <a:buSzPct val="100000"/>
              <a:buFont typeface="Arial" charset="0"/>
              <a:buChar char="•"/>
            </a:pPr>
            <a:r>
              <a:rPr lang="en-US" dirty="0">
                <a:solidFill>
                  <a:srgbClr val="000000"/>
                </a:solidFill>
                <a:latin typeface="Arial Rounded MT Bold" charset="0"/>
                <a:ea typeface="Arial Rounded MT Bold" charset="0"/>
                <a:cs typeface="Arial Rounded MT Bold" charset="0"/>
                <a:sym typeface="Arial"/>
              </a:rPr>
              <a:t>Leadership support</a:t>
            </a:r>
          </a:p>
          <a:p>
            <a:pPr marL="685800" lvl="2">
              <a:buSzPct val="100000"/>
              <a:buFont typeface="Arial" charset="0"/>
              <a:buChar char="•"/>
            </a:pPr>
            <a:r>
              <a:rPr lang="en-US" sz="2400" dirty="0">
                <a:solidFill>
                  <a:srgbClr val="000000"/>
                </a:solidFill>
                <a:sym typeface="Arial"/>
              </a:rPr>
              <a:t>Getting from ”why” to “how”</a:t>
            </a:r>
          </a:p>
          <a:p>
            <a:pPr lvl="0">
              <a:buSzPct val="100000"/>
              <a:buFont typeface="Arial" charset="0"/>
              <a:buChar char="•"/>
            </a:pPr>
            <a:r>
              <a:rPr lang="en-US" dirty="0">
                <a:solidFill>
                  <a:srgbClr val="000000"/>
                </a:solidFill>
                <a:latin typeface="Arial Rounded MT Bold" charset="0"/>
                <a:ea typeface="Arial Rounded MT Bold" charset="0"/>
                <a:cs typeface="Arial Rounded MT Bold" charset="0"/>
                <a:sym typeface="Arial"/>
              </a:rPr>
              <a:t>Training and awareness</a:t>
            </a:r>
          </a:p>
          <a:p>
            <a:pPr marL="685800" lvl="2">
              <a:buSzPct val="100000"/>
              <a:buFont typeface="Arial" charset="0"/>
              <a:buChar char="•"/>
            </a:pPr>
            <a:r>
              <a:rPr lang="en-US" sz="2400" dirty="0">
                <a:solidFill>
                  <a:srgbClr val="000000"/>
                </a:solidFill>
                <a:sym typeface="Arial"/>
              </a:rPr>
              <a:t>Role-specific sessions, find your way into meetings</a:t>
            </a:r>
          </a:p>
          <a:p>
            <a:pPr lvl="0">
              <a:buSzPct val="100000"/>
              <a:buFont typeface="Arial" charset="0"/>
              <a:buChar char="•"/>
            </a:pPr>
            <a:r>
              <a:rPr lang="en-US" dirty="0">
                <a:solidFill>
                  <a:srgbClr val="000000"/>
                </a:solidFill>
                <a:latin typeface="Arial Rounded MT Bold" charset="0"/>
                <a:ea typeface="Arial Rounded MT Bold" charset="0"/>
                <a:cs typeface="Arial Rounded MT Bold" charset="0"/>
                <a:sym typeface="Arial"/>
              </a:rPr>
              <a:t>Getting word out</a:t>
            </a:r>
          </a:p>
          <a:p>
            <a:pPr marL="685800" lvl="2">
              <a:buSzPct val="100000"/>
              <a:buFont typeface="Arial" charset="0"/>
              <a:buChar char="•"/>
            </a:pPr>
            <a:r>
              <a:rPr lang="en-US" sz="2400" dirty="0">
                <a:solidFill>
                  <a:srgbClr val="000000"/>
                </a:solidFill>
                <a:sym typeface="Arial"/>
              </a:rPr>
              <a:t>Internal and external communications</a:t>
            </a:r>
          </a:p>
          <a:p>
            <a:pPr lvl="0">
              <a:buSzPct val="100000"/>
              <a:buFont typeface="Arial" charset="0"/>
              <a:buChar char="•"/>
            </a:pPr>
            <a:r>
              <a:rPr lang="en-US" dirty="0">
                <a:solidFill>
                  <a:srgbClr val="000000"/>
                </a:solidFill>
                <a:latin typeface="Arial Rounded MT Bold" charset="0"/>
                <a:ea typeface="Arial Rounded MT Bold" charset="0"/>
                <a:cs typeface="Arial Rounded MT Bold" charset="0"/>
                <a:sym typeface="Arial"/>
              </a:rPr>
              <a:t>Include people with disabilities in testing</a:t>
            </a:r>
          </a:p>
          <a:p>
            <a:pPr marL="685800" lvl="2">
              <a:buSzPct val="100000"/>
              <a:buFont typeface="Arial" charset="0"/>
              <a:buChar char="•"/>
            </a:pPr>
            <a:r>
              <a:rPr lang="en-US" sz="2400" dirty="0">
                <a:solidFill>
                  <a:srgbClr val="000000"/>
                </a:solidFill>
                <a:sym typeface="Arial"/>
              </a:rPr>
              <a:t>Usability testing, require product team</a:t>
            </a:r>
          </a:p>
        </p:txBody>
      </p:sp>
      <p:pic>
        <p:nvPicPr>
          <p:cNvPr id="7" name="Shape 382" descr="Friends sitting outside enjoying pictures taken with a vintage Polaroid camera" title="Decorative image">
            <a:extLst>
              <a:ext uri="{FF2B5EF4-FFF2-40B4-BE49-F238E27FC236}">
                <a16:creationId xmlns:a16="http://schemas.microsoft.com/office/drawing/2014/main" id="{20E772CC-98DA-0F4B-99D5-7CD4AC34C807}"/>
              </a:ext>
            </a:extLst>
          </p:cNvPr>
          <p:cNvPicPr preferRelativeResize="0"/>
          <p:nvPr/>
        </p:nvPicPr>
        <p:blipFill rotWithShape="1">
          <a:blip r:embed="rId2">
            <a:alphaModFix/>
          </a:blip>
          <a:srcRect l="23980" r="15816"/>
          <a:stretch/>
        </p:blipFill>
        <p:spPr>
          <a:xfrm>
            <a:off x="8153399" y="1581699"/>
            <a:ext cx="3325585" cy="4182288"/>
          </a:xfrm>
          <a:prstGeom prst="rect">
            <a:avLst/>
          </a:prstGeom>
          <a:noFill/>
          <a:ln>
            <a:noFill/>
          </a:ln>
        </p:spPr>
      </p:pic>
      <p:sp>
        <p:nvSpPr>
          <p:cNvPr id="5" name="Slide Number Placeholder 4">
            <a:extLst>
              <a:ext uri="{FF2B5EF4-FFF2-40B4-BE49-F238E27FC236}">
                <a16:creationId xmlns:a16="http://schemas.microsoft.com/office/drawing/2014/main" id="{DD71CA5A-A930-DB42-94C8-0D26B0B3C716}"/>
              </a:ext>
            </a:extLst>
          </p:cNvPr>
          <p:cNvSpPr>
            <a:spLocks noGrp="1"/>
          </p:cNvSpPr>
          <p:nvPr>
            <p:ph type="sldNum" sz="quarter" idx="4"/>
          </p:nvPr>
        </p:nvSpPr>
        <p:spPr/>
        <p:txBody>
          <a:bodyPr/>
          <a:lstStyle/>
          <a:p>
            <a:fld id="{2030EA8A-DA75-3443-B9EE-A63E33F4F203}" type="slidenum">
              <a:rPr lang="en-US" smtClean="0"/>
              <a:pPr/>
              <a:t>16</a:t>
            </a:fld>
            <a:endParaRPr lang="en-US" dirty="0"/>
          </a:p>
        </p:txBody>
      </p:sp>
      <p:sp>
        <p:nvSpPr>
          <p:cNvPr id="4" name="Footer Placeholder 3">
            <a:extLst>
              <a:ext uri="{FF2B5EF4-FFF2-40B4-BE49-F238E27FC236}">
                <a16:creationId xmlns:a16="http://schemas.microsoft.com/office/drawing/2014/main" id="{6BACA009-06FA-A646-9B6F-A4B83DF9EDC4}"/>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825415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0E7B-340D-A74B-8D05-D97FC3E6A485}"/>
              </a:ext>
            </a:extLst>
          </p:cNvPr>
          <p:cNvSpPr>
            <a:spLocks noGrp="1"/>
          </p:cNvSpPr>
          <p:nvPr>
            <p:ph type="title"/>
          </p:nvPr>
        </p:nvSpPr>
        <p:spPr/>
        <p:txBody>
          <a:bodyPr/>
          <a:lstStyle/>
          <a:p>
            <a:r>
              <a:rPr lang="en-US" dirty="0">
                <a:solidFill>
                  <a:srgbClr val="000000"/>
                </a:solidFill>
              </a:rPr>
              <a:t>Recap</a:t>
            </a:r>
          </a:p>
        </p:txBody>
      </p:sp>
      <p:sp>
        <p:nvSpPr>
          <p:cNvPr id="6" name="Subtitle 5">
            <a:extLst>
              <a:ext uri="{FF2B5EF4-FFF2-40B4-BE49-F238E27FC236}">
                <a16:creationId xmlns:a16="http://schemas.microsoft.com/office/drawing/2014/main" id="{6A6311CD-A4EA-724F-A651-307FC51C68FC}"/>
              </a:ext>
            </a:extLst>
          </p:cNvPr>
          <p:cNvSpPr>
            <a:spLocks noGrp="1"/>
          </p:cNvSpPr>
          <p:nvPr>
            <p:ph type="subTitle" idx="10"/>
          </p:nvPr>
        </p:nvSpPr>
        <p:spPr/>
        <p:txBody>
          <a:bodyPr>
            <a:noAutofit/>
          </a:bodyPr>
          <a:lstStyle/>
          <a:p>
            <a:r>
              <a:rPr lang="en-US" dirty="0">
                <a:solidFill>
                  <a:srgbClr val="000000"/>
                </a:solidFill>
              </a:rPr>
              <a:t>Components of a successful A11Y program</a:t>
            </a:r>
          </a:p>
        </p:txBody>
      </p:sp>
      <p:sp>
        <p:nvSpPr>
          <p:cNvPr id="3" name="Content Placeholder 2">
            <a:extLst>
              <a:ext uri="{FF2B5EF4-FFF2-40B4-BE49-F238E27FC236}">
                <a16:creationId xmlns:a16="http://schemas.microsoft.com/office/drawing/2014/main" id="{D50968F0-0E83-3541-953A-611AC00B004C}"/>
              </a:ext>
            </a:extLst>
          </p:cNvPr>
          <p:cNvSpPr>
            <a:spLocks noGrp="1"/>
          </p:cNvSpPr>
          <p:nvPr>
            <p:ph idx="1"/>
          </p:nvPr>
        </p:nvSpPr>
        <p:spPr>
          <a:xfrm>
            <a:off x="838200" y="1644161"/>
            <a:ext cx="7170174" cy="4532801"/>
          </a:xfrm>
        </p:spPr>
        <p:txBody>
          <a:bodyPr>
            <a:normAutofit/>
          </a:bodyPr>
          <a:lstStyle/>
          <a:p>
            <a:pPr lvl="0">
              <a:buSzPct val="100000"/>
            </a:pPr>
            <a:r>
              <a:rPr lang="en-US" dirty="0">
                <a:solidFill>
                  <a:srgbClr val="000000"/>
                </a:solidFill>
                <a:latin typeface="Arial Rounded MT Bold" charset="0"/>
                <a:ea typeface="Arial Rounded MT Bold" charset="0"/>
                <a:cs typeface="Arial Rounded MT Bold" charset="0"/>
                <a:sym typeface="Arial"/>
              </a:rPr>
              <a:t>Leadership support</a:t>
            </a:r>
          </a:p>
          <a:p>
            <a:pPr lvl="0">
              <a:buSzPct val="100000"/>
            </a:pPr>
            <a:r>
              <a:rPr lang="en-US" dirty="0">
                <a:solidFill>
                  <a:srgbClr val="000000"/>
                </a:solidFill>
                <a:latin typeface="Arial Rounded MT Bold" charset="0"/>
                <a:ea typeface="Arial Rounded MT Bold" charset="0"/>
                <a:cs typeface="Arial Rounded MT Bold" charset="0"/>
                <a:sym typeface="Arial"/>
              </a:rPr>
              <a:t>Training and awareness</a:t>
            </a:r>
          </a:p>
          <a:p>
            <a:pPr lvl="0">
              <a:buSzPct val="100000"/>
            </a:pPr>
            <a:r>
              <a:rPr lang="en-US" dirty="0">
                <a:solidFill>
                  <a:srgbClr val="000000"/>
                </a:solidFill>
                <a:latin typeface="Arial Rounded MT Bold" charset="0"/>
                <a:ea typeface="Arial Rounded MT Bold" charset="0"/>
                <a:cs typeface="Arial Rounded MT Bold" charset="0"/>
                <a:sym typeface="Arial"/>
              </a:rPr>
              <a:t>Spreading the word</a:t>
            </a:r>
          </a:p>
          <a:p>
            <a:pPr lvl="0">
              <a:buSzPct val="100000"/>
            </a:pPr>
            <a:r>
              <a:rPr lang="en-US" dirty="0">
                <a:solidFill>
                  <a:srgbClr val="000000"/>
                </a:solidFill>
                <a:latin typeface="Arial Rounded MT Bold" charset="0"/>
                <a:ea typeface="Arial Rounded MT Bold" charset="0"/>
                <a:cs typeface="Arial Rounded MT Bold" charset="0"/>
                <a:sym typeface="Arial"/>
              </a:rPr>
              <a:t>Include people with disabilities in testing</a:t>
            </a:r>
          </a:p>
          <a:p>
            <a:pPr lvl="0">
              <a:buSzPct val="100000"/>
            </a:pPr>
            <a:r>
              <a:rPr lang="en-US" dirty="0">
                <a:solidFill>
                  <a:srgbClr val="000000"/>
                </a:solidFill>
                <a:latin typeface="Arial Rounded MT Bold" charset="0"/>
                <a:ea typeface="Arial Rounded MT Bold" charset="0"/>
                <a:cs typeface="Arial Rounded MT Bold" charset="0"/>
                <a:sym typeface="Arial"/>
              </a:rPr>
              <a:t>Clearly define roles</a:t>
            </a:r>
          </a:p>
          <a:p>
            <a:pPr lvl="0">
              <a:buSzPct val="100000"/>
            </a:pPr>
            <a:r>
              <a:rPr lang="en-US" dirty="0">
                <a:solidFill>
                  <a:srgbClr val="000000"/>
                </a:solidFill>
                <a:latin typeface="Arial Rounded MT Bold" charset="0"/>
                <a:ea typeface="Arial Rounded MT Bold" charset="0"/>
                <a:cs typeface="Arial Rounded MT Bold" charset="0"/>
                <a:sym typeface="Arial"/>
              </a:rPr>
              <a:t>Core components</a:t>
            </a:r>
          </a:p>
          <a:p>
            <a:pPr lvl="0">
              <a:buSzPct val="100000"/>
            </a:pPr>
            <a:r>
              <a:rPr lang="en-US" dirty="0">
                <a:solidFill>
                  <a:srgbClr val="000000"/>
                </a:solidFill>
                <a:latin typeface="Arial Rounded MT Bold" charset="0"/>
                <a:ea typeface="Arial Rounded MT Bold" charset="0"/>
                <a:cs typeface="Arial Rounded MT Bold" charset="0"/>
                <a:sym typeface="Arial"/>
              </a:rPr>
              <a:t>Automated and manual testing</a:t>
            </a:r>
          </a:p>
          <a:p>
            <a:pPr lvl="0">
              <a:buSzPct val="100000"/>
            </a:pPr>
            <a:r>
              <a:rPr lang="en-US" dirty="0">
                <a:solidFill>
                  <a:srgbClr val="000000"/>
                </a:solidFill>
                <a:latin typeface="Arial Rounded MT Bold" charset="0"/>
                <a:ea typeface="Arial Rounded MT Bold" charset="0"/>
                <a:cs typeface="Arial Rounded MT Bold" charset="0"/>
                <a:sym typeface="Arial"/>
              </a:rPr>
              <a:t>Process inclusion</a:t>
            </a:r>
          </a:p>
        </p:txBody>
      </p:sp>
      <p:pic>
        <p:nvPicPr>
          <p:cNvPr id="8" name="Picture 7" descr="Culturally diverse group of younger adults participating in a group activity" title="Decorative image">
            <a:extLst>
              <a:ext uri="{FF2B5EF4-FFF2-40B4-BE49-F238E27FC236}">
                <a16:creationId xmlns:a16="http://schemas.microsoft.com/office/drawing/2014/main" id="{12D68B13-2BD5-E340-9B18-B06FF5EB27A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3241" r="20664"/>
          <a:stretch/>
        </p:blipFill>
        <p:spPr>
          <a:xfrm>
            <a:off x="8138652" y="1640690"/>
            <a:ext cx="3320143" cy="4346817"/>
          </a:xfrm>
          <a:prstGeom prst="rect">
            <a:avLst/>
          </a:prstGeom>
        </p:spPr>
      </p:pic>
      <p:sp>
        <p:nvSpPr>
          <p:cNvPr id="5" name="Slide Number Placeholder 4">
            <a:extLst>
              <a:ext uri="{FF2B5EF4-FFF2-40B4-BE49-F238E27FC236}">
                <a16:creationId xmlns:a16="http://schemas.microsoft.com/office/drawing/2014/main" id="{DD71CA5A-A930-DB42-94C8-0D26B0B3C716}"/>
              </a:ext>
            </a:extLst>
          </p:cNvPr>
          <p:cNvSpPr>
            <a:spLocks noGrp="1"/>
          </p:cNvSpPr>
          <p:nvPr>
            <p:ph type="sldNum" sz="quarter" idx="4"/>
          </p:nvPr>
        </p:nvSpPr>
        <p:spPr/>
        <p:txBody>
          <a:bodyPr/>
          <a:lstStyle/>
          <a:p>
            <a:fld id="{2030EA8A-DA75-3443-B9EE-A63E33F4F203}" type="slidenum">
              <a:rPr lang="en-US" smtClean="0"/>
              <a:pPr/>
              <a:t>17</a:t>
            </a:fld>
            <a:endParaRPr lang="en-US" dirty="0"/>
          </a:p>
        </p:txBody>
      </p:sp>
      <p:sp>
        <p:nvSpPr>
          <p:cNvPr id="4" name="Footer Placeholder 3">
            <a:extLst>
              <a:ext uri="{FF2B5EF4-FFF2-40B4-BE49-F238E27FC236}">
                <a16:creationId xmlns:a16="http://schemas.microsoft.com/office/drawing/2014/main" id="{6BACA009-06FA-A646-9B6F-A4B83DF9EDC4}"/>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Tree>
    <p:extLst>
      <p:ext uri="{BB962C8B-B14F-4D97-AF65-F5344CB8AC3E}">
        <p14:creationId xmlns:p14="http://schemas.microsoft.com/office/powerpoint/2010/main" val="154170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29192" y="765728"/>
            <a:ext cx="8109900" cy="3456843"/>
          </a:xfrm>
        </p:spPr>
        <p:txBody>
          <a:bodyPr>
            <a:normAutofit/>
          </a:bodyPr>
          <a:lstStyle/>
          <a:p>
            <a:pPr lvl="0">
              <a:spcBef>
                <a:spcPts val="0"/>
              </a:spcBef>
              <a:spcAft>
                <a:spcPts val="1200"/>
              </a:spcAft>
            </a:pPr>
            <a:r>
              <a:rPr lang="en-US" dirty="0"/>
              <a:t>The eBay </a:t>
            </a:r>
            <a:br>
              <a:rPr lang="en-US" dirty="0"/>
            </a:br>
            <a:r>
              <a:rPr lang="en-US" dirty="0"/>
              <a:t>Difference</a:t>
            </a:r>
          </a:p>
        </p:txBody>
      </p:sp>
    </p:spTree>
    <p:extLst>
      <p:ext uri="{BB962C8B-B14F-4D97-AF65-F5344CB8AC3E}">
        <p14:creationId xmlns:p14="http://schemas.microsoft.com/office/powerpoint/2010/main" val="3133643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BE0F-3858-C846-9F13-C51028312539}"/>
              </a:ext>
            </a:extLst>
          </p:cNvPr>
          <p:cNvSpPr>
            <a:spLocks noGrp="1"/>
          </p:cNvSpPr>
          <p:nvPr>
            <p:ph type="title"/>
          </p:nvPr>
        </p:nvSpPr>
        <p:spPr/>
        <p:txBody>
          <a:bodyPr/>
          <a:lstStyle/>
          <a:p>
            <a:r>
              <a:rPr lang="en-US" dirty="0"/>
              <a:t>The eBay Difference</a:t>
            </a:r>
          </a:p>
        </p:txBody>
      </p:sp>
      <p:sp>
        <p:nvSpPr>
          <p:cNvPr id="3" name="Content Placeholder 2">
            <a:extLst>
              <a:ext uri="{FF2B5EF4-FFF2-40B4-BE49-F238E27FC236}">
                <a16:creationId xmlns:a16="http://schemas.microsoft.com/office/drawing/2014/main" id="{76CBBE95-CB8D-5045-A52F-2261A3099370}"/>
              </a:ext>
            </a:extLst>
          </p:cNvPr>
          <p:cNvSpPr>
            <a:spLocks noGrp="1"/>
          </p:cNvSpPr>
          <p:nvPr>
            <p:ph idx="1"/>
          </p:nvPr>
        </p:nvSpPr>
        <p:spPr/>
        <p:txBody>
          <a:bodyPr/>
          <a:lstStyle/>
          <a:p>
            <a:pPr lvl="0">
              <a:buSzPct val="100000"/>
              <a:buFont typeface="Arial" panose="020B0604020202020204" pitchFamily="34" charset="0"/>
              <a:buChar char="•"/>
            </a:pPr>
            <a:r>
              <a:rPr lang="en-US" dirty="0">
                <a:solidFill>
                  <a:srgbClr val="000000"/>
                </a:solidFill>
                <a:sym typeface="Arial"/>
              </a:rPr>
              <a:t>DAMM</a:t>
            </a:r>
            <a:r>
              <a:rPr lang="en-US" dirty="0">
                <a:sym typeface="Arial"/>
              </a:rPr>
              <a:t> Score – 4</a:t>
            </a:r>
          </a:p>
          <a:p>
            <a:pPr lvl="0">
              <a:buSzPct val="100000"/>
              <a:buFont typeface="Arial" panose="020B0604020202020204" pitchFamily="34" charset="0"/>
              <a:buChar char="•"/>
            </a:pPr>
            <a:r>
              <a:rPr lang="en-US" dirty="0">
                <a:sym typeface="Arial"/>
              </a:rPr>
              <a:t>Accessibility Champions</a:t>
            </a:r>
          </a:p>
          <a:p>
            <a:pPr lvl="0">
              <a:buSzPct val="100000"/>
              <a:buFont typeface="Arial" panose="020B0604020202020204" pitchFamily="34" charset="0"/>
              <a:buChar char="•"/>
            </a:pPr>
            <a:r>
              <a:rPr lang="en-US" dirty="0">
                <a:sym typeface="Arial"/>
              </a:rPr>
              <a:t>Dev and testing tools</a:t>
            </a:r>
          </a:p>
          <a:p>
            <a:pPr lvl="0">
              <a:buSzPct val="100000"/>
              <a:buFont typeface="Arial" panose="020B0604020202020204" pitchFamily="34" charset="0"/>
              <a:buChar char="•"/>
            </a:pPr>
            <a:r>
              <a:rPr lang="en-US" dirty="0">
                <a:sym typeface="Arial"/>
              </a:rPr>
              <a:t>Definition of Done inclusion</a:t>
            </a:r>
          </a:p>
          <a:p>
            <a:pPr lvl="0">
              <a:buSzPct val="100000"/>
              <a:buFont typeface="Arial" panose="020B0604020202020204" pitchFamily="34" charset="0"/>
              <a:buChar char="•"/>
            </a:pPr>
            <a:r>
              <a:rPr lang="en-US" dirty="0">
                <a:sym typeface="Arial"/>
              </a:rPr>
              <a:t>MIND Patterns – </a:t>
            </a:r>
            <a:r>
              <a:rPr lang="en-US" dirty="0">
                <a:sym typeface="Arial"/>
                <a:hlinkClick r:id="rId2"/>
              </a:rPr>
              <a:t>http://ebay.github.io/mindpatterns/</a:t>
            </a:r>
            <a:endParaRPr lang="en-US" dirty="0">
              <a:sym typeface="Arial"/>
            </a:endParaRPr>
          </a:p>
          <a:p>
            <a:pPr lvl="0">
              <a:buSzPct val="100000"/>
              <a:buFont typeface="Arial" panose="020B0604020202020204" pitchFamily="34" charset="0"/>
              <a:buChar char="•"/>
            </a:pPr>
            <a:r>
              <a:rPr lang="en-US" dirty="0">
                <a:sym typeface="Arial"/>
              </a:rPr>
              <a:t>OATMEAL – </a:t>
            </a:r>
            <a:r>
              <a:rPr lang="en-US" dirty="0">
                <a:sym typeface="Arial"/>
                <a:hlinkClick r:id="rId3"/>
              </a:rPr>
              <a:t>Open Accessibility Testing Methods for Experts And Layfolk</a:t>
            </a:r>
            <a:endParaRPr lang="en-US" dirty="0">
              <a:sym typeface="Arial"/>
            </a:endParaRPr>
          </a:p>
        </p:txBody>
      </p:sp>
      <p:sp>
        <p:nvSpPr>
          <p:cNvPr id="4" name="Footer Placeholder 3">
            <a:extLst>
              <a:ext uri="{FF2B5EF4-FFF2-40B4-BE49-F238E27FC236}">
                <a16:creationId xmlns:a16="http://schemas.microsoft.com/office/drawing/2014/main" id="{47948F84-D2F0-B347-B6E6-F93B4D24F7BB}"/>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
        <p:nvSpPr>
          <p:cNvPr id="5" name="Slide Number Placeholder 4">
            <a:extLst>
              <a:ext uri="{FF2B5EF4-FFF2-40B4-BE49-F238E27FC236}">
                <a16:creationId xmlns:a16="http://schemas.microsoft.com/office/drawing/2014/main" id="{7F3ED156-311D-BE49-B4AC-38E6DD9BF8C9}"/>
              </a:ext>
            </a:extLst>
          </p:cNvPr>
          <p:cNvSpPr>
            <a:spLocks noGrp="1"/>
          </p:cNvSpPr>
          <p:nvPr>
            <p:ph type="sldNum" sz="quarter" idx="4"/>
          </p:nvPr>
        </p:nvSpPr>
        <p:spPr/>
        <p:txBody>
          <a:bodyPr/>
          <a:lstStyle/>
          <a:p>
            <a:fld id="{2030EA8A-DA75-3443-B9EE-A63E33F4F203}" type="slidenum">
              <a:rPr lang="en-US" smtClean="0"/>
              <a:pPr/>
              <a:t>19</a:t>
            </a:fld>
            <a:endParaRPr lang="en-US" dirty="0"/>
          </a:p>
        </p:txBody>
      </p:sp>
      <p:sp>
        <p:nvSpPr>
          <p:cNvPr id="6" name="Subtitle 5">
            <a:extLst>
              <a:ext uri="{FF2B5EF4-FFF2-40B4-BE49-F238E27FC236}">
                <a16:creationId xmlns:a16="http://schemas.microsoft.com/office/drawing/2014/main" id="{62A725A5-116A-6B4D-A5B0-10FD47C8CD9A}"/>
              </a:ext>
            </a:extLst>
          </p:cNvPr>
          <p:cNvSpPr>
            <a:spLocks noGrp="1"/>
          </p:cNvSpPr>
          <p:nvPr>
            <p:ph type="subTitle" idx="10"/>
          </p:nvPr>
        </p:nvSpPr>
        <p:spPr/>
        <p:txBody>
          <a:bodyPr>
            <a:noAutofit/>
          </a:bodyPr>
          <a:lstStyle/>
          <a:p>
            <a:r>
              <a:rPr lang="en-US" dirty="0"/>
              <a:t>Some things that make eBay unique</a:t>
            </a:r>
          </a:p>
        </p:txBody>
      </p:sp>
    </p:spTree>
    <p:extLst>
      <p:ext uri="{BB962C8B-B14F-4D97-AF65-F5344CB8AC3E}">
        <p14:creationId xmlns:p14="http://schemas.microsoft.com/office/powerpoint/2010/main" val="69439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1329E-FC8B-9B43-8FD7-535FFDC678E5}"/>
              </a:ext>
            </a:extLst>
          </p:cNvPr>
          <p:cNvSpPr>
            <a:spLocks noGrp="1"/>
          </p:cNvSpPr>
          <p:nvPr>
            <p:ph type="title"/>
          </p:nvPr>
        </p:nvSpPr>
        <p:spPr/>
        <p:txBody>
          <a:bodyPr/>
          <a:lstStyle/>
          <a:p>
            <a:r>
              <a:rPr lang="en-US" dirty="0">
                <a:solidFill>
                  <a:srgbClr val="000000"/>
                </a:solidFill>
              </a:rPr>
              <a:t>Topics</a:t>
            </a:r>
          </a:p>
        </p:txBody>
      </p:sp>
      <p:sp>
        <p:nvSpPr>
          <p:cNvPr id="6" name="Subtitle 5">
            <a:extLst>
              <a:ext uri="{FF2B5EF4-FFF2-40B4-BE49-F238E27FC236}">
                <a16:creationId xmlns:a16="http://schemas.microsoft.com/office/drawing/2014/main" id="{D647657A-11FA-A14E-B31F-839536D93C6E}"/>
              </a:ext>
            </a:extLst>
          </p:cNvPr>
          <p:cNvSpPr>
            <a:spLocks noGrp="1"/>
          </p:cNvSpPr>
          <p:nvPr>
            <p:ph type="subTitle" idx="10"/>
          </p:nvPr>
        </p:nvSpPr>
        <p:spPr/>
        <p:txBody>
          <a:bodyPr>
            <a:noAutofit/>
          </a:bodyPr>
          <a:lstStyle/>
          <a:p>
            <a:r>
              <a:rPr lang="en-US" dirty="0">
                <a:solidFill>
                  <a:srgbClr val="000000"/>
                </a:solidFill>
              </a:rPr>
              <a:t>An Enterprise Success Story</a:t>
            </a:r>
          </a:p>
        </p:txBody>
      </p:sp>
      <p:sp>
        <p:nvSpPr>
          <p:cNvPr id="3" name="Content Placeholder 2">
            <a:extLst>
              <a:ext uri="{FF2B5EF4-FFF2-40B4-BE49-F238E27FC236}">
                <a16:creationId xmlns:a16="http://schemas.microsoft.com/office/drawing/2014/main" id="{93BE4256-2FC2-CF4D-AFCB-0CABAE2B72FF}"/>
              </a:ext>
            </a:extLst>
          </p:cNvPr>
          <p:cNvSpPr>
            <a:spLocks noGrp="1"/>
          </p:cNvSpPr>
          <p:nvPr>
            <p:ph idx="1"/>
          </p:nvPr>
        </p:nvSpPr>
        <p:spPr/>
        <p:txBody>
          <a:bodyPr/>
          <a:lstStyle/>
          <a:p>
            <a:pPr lvl="0">
              <a:spcBef>
                <a:spcPts val="0"/>
              </a:spcBef>
              <a:spcAft>
                <a:spcPts val="1600"/>
              </a:spcAft>
            </a:pPr>
            <a:r>
              <a:rPr lang="en-US" b="1" dirty="0">
                <a:solidFill>
                  <a:srgbClr val="000000"/>
                </a:solidFill>
                <a:latin typeface="Arial Rounded MT Bold" charset="0"/>
                <a:ea typeface="Arial Rounded MT Bold" charset="0"/>
                <a:cs typeface="Arial Rounded MT Bold" charset="0"/>
              </a:rPr>
              <a:t>eBay Background and Scale</a:t>
            </a:r>
          </a:p>
          <a:p>
            <a:pPr lvl="0">
              <a:spcBef>
                <a:spcPts val="0"/>
              </a:spcBef>
              <a:spcAft>
                <a:spcPts val="1600"/>
              </a:spcAft>
            </a:pPr>
            <a:r>
              <a:rPr lang="en-US" b="1" dirty="0">
                <a:solidFill>
                  <a:srgbClr val="000000"/>
                </a:solidFill>
                <a:latin typeface="Arial Rounded MT Bold" charset="0"/>
                <a:ea typeface="Arial Rounded MT Bold" charset="0"/>
                <a:cs typeface="Arial Rounded MT Bold" charset="0"/>
              </a:rPr>
              <a:t>Areas Critical to Success</a:t>
            </a:r>
          </a:p>
          <a:p>
            <a:pPr lvl="0">
              <a:spcBef>
                <a:spcPts val="0"/>
              </a:spcBef>
              <a:spcAft>
                <a:spcPts val="1600"/>
              </a:spcAft>
            </a:pPr>
            <a:r>
              <a:rPr lang="en-US" b="1" dirty="0">
                <a:solidFill>
                  <a:srgbClr val="000000"/>
                </a:solidFill>
                <a:latin typeface="Arial Rounded MT Bold" charset="0"/>
                <a:ea typeface="Arial Rounded MT Bold" charset="0"/>
                <a:cs typeface="Arial Rounded MT Bold" charset="0"/>
              </a:rPr>
              <a:t>Importance of these Success Criteria</a:t>
            </a:r>
          </a:p>
          <a:p>
            <a:pPr lvl="0">
              <a:spcBef>
                <a:spcPts val="0"/>
              </a:spcBef>
              <a:spcAft>
                <a:spcPts val="1600"/>
              </a:spcAft>
            </a:pPr>
            <a:r>
              <a:rPr lang="en-US" b="1" dirty="0">
                <a:solidFill>
                  <a:srgbClr val="000000"/>
                </a:solidFill>
                <a:latin typeface="Arial Rounded MT Bold" charset="0"/>
                <a:ea typeface="Arial Rounded MT Bold" charset="0"/>
                <a:cs typeface="Arial Rounded MT Bold" charset="0"/>
              </a:rPr>
              <a:t>Challenges and Approach</a:t>
            </a:r>
          </a:p>
          <a:p>
            <a:pPr lvl="0">
              <a:spcBef>
                <a:spcPts val="0"/>
              </a:spcBef>
              <a:spcAft>
                <a:spcPts val="1600"/>
              </a:spcAft>
            </a:pPr>
            <a:r>
              <a:rPr lang="en-US" b="1" dirty="0">
                <a:solidFill>
                  <a:srgbClr val="000000"/>
                </a:solidFill>
                <a:latin typeface="Arial Rounded MT Bold" charset="0"/>
                <a:ea typeface="Arial Rounded MT Bold" charset="0"/>
                <a:cs typeface="Arial Rounded MT Bold" charset="0"/>
              </a:rPr>
              <a:t>The eBay Difference</a:t>
            </a:r>
          </a:p>
          <a:p>
            <a:pPr lvl="0">
              <a:spcBef>
                <a:spcPts val="0"/>
              </a:spcBef>
              <a:spcAft>
                <a:spcPts val="1600"/>
              </a:spcAft>
            </a:pPr>
            <a:r>
              <a:rPr lang="en-US" b="1" dirty="0">
                <a:solidFill>
                  <a:srgbClr val="000000"/>
                </a:solidFill>
                <a:latin typeface="Arial Rounded MT Bold" charset="0"/>
                <a:ea typeface="Arial Rounded MT Bold" charset="0"/>
                <a:cs typeface="Arial Rounded MT Bold" charset="0"/>
              </a:rPr>
              <a:t>Q&amp;A</a:t>
            </a:r>
          </a:p>
        </p:txBody>
      </p:sp>
      <p:pic>
        <p:nvPicPr>
          <p:cNvPr id="7" name="Picture 6" descr="  " title="Decorative image">
            <a:extLst>
              <a:ext uri="{FF2B5EF4-FFF2-40B4-BE49-F238E27FC236}">
                <a16:creationId xmlns:a16="http://schemas.microsoft.com/office/drawing/2014/main" id="{942D7FE0-3345-424E-A485-6A1AC5C0D3B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44131" y="1689491"/>
            <a:ext cx="3109669" cy="3998525"/>
          </a:xfrm>
          <a:prstGeom prst="rect">
            <a:avLst/>
          </a:prstGeom>
        </p:spPr>
      </p:pic>
      <p:sp>
        <p:nvSpPr>
          <p:cNvPr id="8" name="Rectangle 7">
            <a:extLst>
              <a:ext uri="{FF2B5EF4-FFF2-40B4-BE49-F238E27FC236}">
                <a16:creationId xmlns:a16="http://schemas.microsoft.com/office/drawing/2014/main" id="{35BF48E9-A1FD-0847-8498-15D2B27EC48D}"/>
              </a:ext>
            </a:extLst>
          </p:cNvPr>
          <p:cNvSpPr/>
          <p:nvPr/>
        </p:nvSpPr>
        <p:spPr>
          <a:xfrm>
            <a:off x="8244130" y="5777711"/>
            <a:ext cx="3109669" cy="307777"/>
          </a:xfrm>
          <a:prstGeom prst="rect">
            <a:avLst/>
          </a:prstGeom>
        </p:spPr>
        <p:txBody>
          <a:bodyPr wrap="square">
            <a:spAutoFit/>
          </a:bodyPr>
          <a:lstStyle/>
          <a:p>
            <a:pPr algn="ctr" eaLnBrk="0" hangingPunct="0">
              <a:spcBef>
                <a:spcPct val="20000"/>
              </a:spcBef>
            </a:pPr>
            <a:r>
              <a:rPr lang="en-US" sz="1400" i="1" kern="0" dirty="0">
                <a:solidFill>
                  <a:schemeClr val="bg2">
                    <a:lumMod val="50000"/>
                  </a:schemeClr>
                </a:solidFill>
                <a:latin typeface="Arial"/>
                <a:ea typeface="ＭＳ Ｐゴシック" charset="-128"/>
              </a:rPr>
              <a:t>Graphic: </a:t>
            </a:r>
            <a:r>
              <a:rPr lang="en-US" sz="1400" i="1" kern="0" dirty="0" err="1">
                <a:solidFill>
                  <a:schemeClr val="bg2">
                    <a:lumMod val="50000"/>
                  </a:schemeClr>
                </a:solidFill>
                <a:latin typeface="Arial"/>
                <a:ea typeface="ＭＳ Ｐゴシック" charset="-128"/>
              </a:rPr>
              <a:t>PixaBay</a:t>
            </a:r>
            <a:endParaRPr lang="en-US" sz="1400" i="1" kern="0" dirty="0">
              <a:solidFill>
                <a:schemeClr val="bg2">
                  <a:lumMod val="50000"/>
                </a:schemeClr>
              </a:solidFill>
              <a:latin typeface="Arial"/>
              <a:ea typeface="ＭＳ Ｐゴシック" charset="-128"/>
            </a:endParaRPr>
          </a:p>
        </p:txBody>
      </p:sp>
      <p:sp>
        <p:nvSpPr>
          <p:cNvPr id="5" name="Slide Number Placeholder 4">
            <a:extLst>
              <a:ext uri="{FF2B5EF4-FFF2-40B4-BE49-F238E27FC236}">
                <a16:creationId xmlns:a16="http://schemas.microsoft.com/office/drawing/2014/main" id="{63805D4D-B9A9-8E4F-BDF7-1D63D981CF8D}"/>
              </a:ext>
            </a:extLst>
          </p:cNvPr>
          <p:cNvSpPr>
            <a:spLocks noGrp="1"/>
          </p:cNvSpPr>
          <p:nvPr>
            <p:ph type="sldNum" sz="quarter" idx="4"/>
          </p:nvPr>
        </p:nvSpPr>
        <p:spPr/>
        <p:txBody>
          <a:bodyPr/>
          <a:lstStyle/>
          <a:p>
            <a:fld id="{2030EA8A-DA75-3443-B9EE-A63E33F4F203}" type="slidenum">
              <a:rPr lang="en-US" smtClean="0">
                <a:latin typeface="Arial" panose="020B0604020202020204" pitchFamily="34" charset="0"/>
                <a:cs typeface="Arial" panose="020B0604020202020204" pitchFamily="34" charset="0"/>
              </a:rPr>
              <a:pPr/>
              <a:t>2</a:t>
            </a:fld>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89E54B1-8527-1744-85AD-81CDD06ABC9B}"/>
              </a:ext>
            </a:extLst>
          </p:cNvPr>
          <p:cNvSpPr>
            <a:spLocks noGrp="1"/>
          </p:cNvSpPr>
          <p:nvPr>
            <p:ph type="ftr" sz="quarter" idx="3"/>
          </p:nvPr>
        </p:nvSpPr>
        <p:spPr/>
        <p:txBody>
          <a:bodyPr/>
          <a:lstStyle/>
          <a:p>
            <a:r>
              <a:rPr lang="en-US">
                <a:latin typeface="Arial" panose="020B0604020202020204" pitchFamily="34" charset="0"/>
                <a:cs typeface="Arial" panose="020B0604020202020204" pitchFamily="34" charset="0"/>
              </a:rPr>
              <a:t>levelaccess.com   </a:t>
            </a:r>
            <a:r>
              <a:rPr lang="en-US" b="1">
                <a:latin typeface="Arial" panose="020B0604020202020204" pitchFamily="34" charset="0"/>
                <a:cs typeface="Arial" panose="020B0604020202020204" pitchFamily="34" charset="0"/>
              </a:rPr>
              <a:t> </a:t>
            </a:r>
            <a:r>
              <a:rPr lang="en-US" b="1">
                <a:solidFill>
                  <a:srgbClr val="5CD344"/>
                </a:solidFill>
                <a:latin typeface="Arial" panose="020B0604020202020204" pitchFamily="34" charset="0"/>
                <a:cs typeface="Arial" panose="020B0604020202020204" pitchFamily="34" charset="0"/>
              </a:rPr>
              <a:t>|</a:t>
            </a:r>
            <a:r>
              <a:rPr lang="en-US" b="1">
                <a:solidFill>
                  <a:srgbClr val="00D81A"/>
                </a:solidFill>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a:t>
            </a:r>
            <a:r>
              <a:rPr lang="de-DE">
                <a:latin typeface="Arial" panose="020B0604020202020204" pitchFamily="34" charset="0"/>
                <a:cs typeface="Arial" panose="020B0604020202020204" pitchFamily="34" charset="0"/>
              </a:rPr>
              <a:t>800) 899-9659    </a:t>
            </a:r>
            <a:r>
              <a:rPr lang="en-US" b="1">
                <a:solidFill>
                  <a:srgbClr val="5CD344"/>
                </a:solidFill>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    info@levelaccess.com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0963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4E033B-BB31-48EE-9D1E-50B907D51057}"/>
              </a:ext>
            </a:extLst>
          </p:cNvPr>
          <p:cNvSpPr>
            <a:spLocks noGrp="1"/>
          </p:cNvSpPr>
          <p:nvPr>
            <p:ph type="title"/>
          </p:nvPr>
        </p:nvSpPr>
        <p:spPr/>
        <p:txBody>
          <a:bodyPr/>
          <a:lstStyle/>
          <a:p>
            <a:r>
              <a:rPr lang="en-US" dirty="0"/>
              <a:t>eBay Global Impact</a:t>
            </a:r>
          </a:p>
        </p:txBody>
      </p:sp>
      <p:sp>
        <p:nvSpPr>
          <p:cNvPr id="6" name="Subtitle 5"/>
          <p:cNvSpPr>
            <a:spLocks noGrp="1"/>
          </p:cNvSpPr>
          <p:nvPr>
            <p:ph type="subTitle" idx="10"/>
          </p:nvPr>
        </p:nvSpPr>
        <p:spPr/>
        <p:txBody>
          <a:bodyPr>
            <a:noAutofit/>
          </a:bodyPr>
          <a:lstStyle/>
          <a:p>
            <a:pPr defTabSz="457178"/>
            <a:r>
              <a:rPr lang="en-US" dirty="0" err="1">
                <a:solidFill>
                  <a:schemeClr val="tx1">
                    <a:lumMod val="65000"/>
                    <a:lumOff val="35000"/>
                  </a:schemeClr>
                </a:solidFill>
                <a:cs typeface="Market Sans"/>
              </a:rPr>
              <a:t>www.ebayinc.com</a:t>
            </a:r>
            <a:r>
              <a:rPr lang="en-US" dirty="0">
                <a:solidFill>
                  <a:schemeClr val="tx1">
                    <a:lumMod val="65000"/>
                    <a:lumOff val="35000"/>
                  </a:schemeClr>
                </a:solidFill>
                <a:cs typeface="Market Sans"/>
              </a:rPr>
              <a:t>/global-impact</a:t>
            </a:r>
          </a:p>
        </p:txBody>
      </p:sp>
      <p:grpSp>
        <p:nvGrpSpPr>
          <p:cNvPr id="10" name="Group 9" descr="&quot;&quot;"/>
          <p:cNvGrpSpPr/>
          <p:nvPr/>
        </p:nvGrpSpPr>
        <p:grpSpPr>
          <a:xfrm>
            <a:off x="838200" y="1747958"/>
            <a:ext cx="10515600" cy="4300327"/>
            <a:chOff x="0" y="1049694"/>
            <a:chExt cx="5898777" cy="4093806"/>
          </a:xfrm>
        </p:grpSpPr>
        <p:sp>
          <p:nvSpPr>
            <p:cNvPr id="11" name="Rectangle 10"/>
            <p:cNvSpPr/>
            <p:nvPr/>
          </p:nvSpPr>
          <p:spPr>
            <a:xfrm>
              <a:off x="0" y="1049694"/>
              <a:ext cx="1973110" cy="4093806"/>
            </a:xfrm>
            <a:prstGeom prst="rect">
              <a:avLst/>
            </a:prstGeom>
            <a:solidFill>
              <a:srgbClr val="7A15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a:solidFill>
                  <a:srgbClr val="FFFFFF"/>
                </a:solidFill>
              </a:endParaRPr>
            </a:p>
          </p:txBody>
        </p:sp>
        <p:sp>
          <p:nvSpPr>
            <p:cNvPr id="12" name="Rectangle 11"/>
            <p:cNvSpPr/>
            <p:nvPr/>
          </p:nvSpPr>
          <p:spPr>
            <a:xfrm>
              <a:off x="1957586" y="1049694"/>
              <a:ext cx="1973110" cy="4093806"/>
            </a:xfrm>
            <a:prstGeom prst="rect">
              <a:avLst/>
            </a:prstGeom>
            <a:solidFill>
              <a:srgbClr val="FDF1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a:solidFill>
                  <a:srgbClr val="FFFFFF"/>
                </a:solidFill>
              </a:endParaRPr>
            </a:p>
          </p:txBody>
        </p:sp>
        <p:sp>
          <p:nvSpPr>
            <p:cNvPr id="13" name="Rectangle 12"/>
            <p:cNvSpPr/>
            <p:nvPr/>
          </p:nvSpPr>
          <p:spPr>
            <a:xfrm>
              <a:off x="3925667" y="1049694"/>
              <a:ext cx="1973110" cy="4093806"/>
            </a:xfrm>
            <a:prstGeom prst="rect">
              <a:avLst/>
            </a:prstGeom>
            <a:solidFill>
              <a:srgbClr val="87ED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a:solidFill>
                  <a:srgbClr val="FFFFFF"/>
                </a:solidFill>
              </a:endParaRPr>
            </a:p>
          </p:txBody>
        </p:sp>
      </p:grpSp>
      <p:sp>
        <p:nvSpPr>
          <p:cNvPr id="14" name="TextBox 13"/>
          <p:cNvSpPr txBox="1"/>
          <p:nvPr/>
        </p:nvSpPr>
        <p:spPr>
          <a:xfrm>
            <a:off x="1219544" y="2157339"/>
            <a:ext cx="2782814" cy="3231654"/>
          </a:xfrm>
          <a:prstGeom prst="rect">
            <a:avLst/>
          </a:prstGeom>
          <a:noFill/>
        </p:spPr>
        <p:txBody>
          <a:bodyPr wrap="square" rtlCol="0">
            <a:spAutoFit/>
          </a:bodyPr>
          <a:lstStyle/>
          <a:p>
            <a:pPr defTabSz="457178"/>
            <a:r>
              <a:rPr lang="en-US" sz="2800" b="1" dirty="0">
                <a:solidFill>
                  <a:srgbClr val="FFFFFF"/>
                </a:solidFill>
                <a:latin typeface="Arial Rounded MT Bold" charset="0"/>
                <a:ea typeface="Arial Rounded MT Bold" charset="0"/>
                <a:cs typeface="Arial Rounded MT Bold" charset="0"/>
              </a:rPr>
              <a:t>Opportunity </a:t>
            </a:r>
            <a:br>
              <a:rPr lang="en-US" sz="2800" b="1" dirty="0">
                <a:solidFill>
                  <a:srgbClr val="FFFFFF"/>
                </a:solidFill>
                <a:latin typeface="Arial Rounded MT Bold" charset="0"/>
                <a:ea typeface="Arial Rounded MT Bold" charset="0"/>
                <a:cs typeface="Arial Rounded MT Bold" charset="0"/>
              </a:rPr>
            </a:br>
            <a:r>
              <a:rPr lang="en-US" sz="2800" b="1" dirty="0">
                <a:solidFill>
                  <a:srgbClr val="FFFFFF"/>
                </a:solidFill>
                <a:latin typeface="Arial Rounded MT Bold" charset="0"/>
                <a:ea typeface="Arial Rounded MT Bold" charset="0"/>
                <a:cs typeface="Arial Rounded MT Bold" charset="0"/>
              </a:rPr>
              <a:t>for All</a:t>
            </a:r>
          </a:p>
          <a:p>
            <a:pPr defTabSz="457178"/>
            <a:endParaRPr lang="en-US" sz="2000" b="1" dirty="0">
              <a:solidFill>
                <a:srgbClr val="FFFFFF"/>
              </a:solidFill>
              <a:latin typeface="Arial Rounded MT Bold" charset="0"/>
              <a:ea typeface="Arial Rounded MT Bold" charset="0"/>
              <a:cs typeface="Arial Rounded MT Bold" charset="0"/>
            </a:endParaRPr>
          </a:p>
          <a:p>
            <a:pPr defTabSz="457178"/>
            <a:r>
              <a:rPr lang="en-US" sz="2200" b="1" dirty="0">
                <a:solidFill>
                  <a:srgbClr val="FFFFFF"/>
                </a:solidFill>
                <a:latin typeface="Arial Rounded MT Bold" charset="0"/>
                <a:ea typeface="Arial Rounded MT Bold" charset="0"/>
                <a:cs typeface="Arial Rounded MT Bold" charset="0"/>
              </a:rPr>
              <a:t>We enable everyone to participate in and benefit from global commerce.</a:t>
            </a:r>
          </a:p>
          <a:p>
            <a:pPr defTabSz="457178"/>
            <a:endParaRPr lang="en-US" b="1" dirty="0">
              <a:solidFill>
                <a:srgbClr val="FFFFFF"/>
              </a:solidFill>
              <a:latin typeface="Arial Rounded MT Bold" charset="0"/>
              <a:ea typeface="Arial Rounded MT Bold" charset="0"/>
              <a:cs typeface="Arial Rounded MT Bold" charset="0"/>
            </a:endParaRPr>
          </a:p>
        </p:txBody>
      </p:sp>
      <p:sp>
        <p:nvSpPr>
          <p:cNvPr id="15" name="TextBox 14"/>
          <p:cNvSpPr txBox="1"/>
          <p:nvPr/>
        </p:nvSpPr>
        <p:spPr>
          <a:xfrm>
            <a:off x="4902502" y="2157339"/>
            <a:ext cx="2440407" cy="3600986"/>
          </a:xfrm>
          <a:prstGeom prst="rect">
            <a:avLst/>
          </a:prstGeom>
          <a:noFill/>
        </p:spPr>
        <p:txBody>
          <a:bodyPr wrap="square" rtlCol="0">
            <a:spAutoFit/>
          </a:bodyPr>
          <a:lstStyle/>
          <a:p>
            <a:pPr defTabSz="457178"/>
            <a:r>
              <a:rPr lang="en-US" sz="2800" b="1" dirty="0">
                <a:solidFill>
                  <a:srgbClr val="C00000"/>
                </a:solidFill>
                <a:latin typeface="Arial Rounded MT Bold" charset="0"/>
                <a:ea typeface="Arial Rounded MT Bold" charset="0"/>
                <a:cs typeface="Arial Rounded MT Bold" charset="0"/>
              </a:rPr>
              <a:t>Circular</a:t>
            </a:r>
            <a:br>
              <a:rPr lang="en-US" sz="2800" b="1" dirty="0">
                <a:solidFill>
                  <a:srgbClr val="C00000"/>
                </a:solidFill>
                <a:latin typeface="Arial Rounded MT Bold" charset="0"/>
                <a:ea typeface="Arial Rounded MT Bold" charset="0"/>
                <a:cs typeface="Arial Rounded MT Bold" charset="0"/>
              </a:rPr>
            </a:br>
            <a:r>
              <a:rPr lang="en-US" sz="2800" b="1" dirty="0">
                <a:solidFill>
                  <a:srgbClr val="C00000"/>
                </a:solidFill>
                <a:latin typeface="Arial Rounded MT Bold" charset="0"/>
                <a:ea typeface="Arial Rounded MT Bold" charset="0"/>
                <a:cs typeface="Arial Rounded MT Bold" charset="0"/>
              </a:rPr>
              <a:t>Economy</a:t>
            </a:r>
          </a:p>
          <a:p>
            <a:pPr defTabSz="457178"/>
            <a:endParaRPr lang="en-US" sz="2000" b="1" dirty="0">
              <a:solidFill>
                <a:srgbClr val="C00000"/>
              </a:solidFill>
              <a:latin typeface="Arial Rounded MT Bold" charset="0"/>
              <a:ea typeface="Arial Rounded MT Bold" charset="0"/>
              <a:cs typeface="Arial Rounded MT Bold" charset="0"/>
            </a:endParaRPr>
          </a:p>
          <a:p>
            <a:pPr defTabSz="457178"/>
            <a:r>
              <a:rPr lang="en-US" sz="2200" b="1" dirty="0">
                <a:solidFill>
                  <a:srgbClr val="C00000"/>
                </a:solidFill>
                <a:latin typeface="Arial Rounded MT Bold" charset="0"/>
                <a:ea typeface="Arial Rounded MT Bold" charset="0"/>
                <a:cs typeface="Arial Rounded MT Bold" charset="0"/>
              </a:rPr>
              <a:t>We give products a chance to have many lives and serve many people.</a:t>
            </a:r>
          </a:p>
          <a:p>
            <a:pPr defTabSz="457178"/>
            <a:endParaRPr lang="en-US" sz="2000" b="1" dirty="0">
              <a:solidFill>
                <a:srgbClr val="C00000"/>
              </a:solidFill>
              <a:latin typeface="Arial Rounded MT Bold" charset="0"/>
              <a:ea typeface="Arial Rounded MT Bold" charset="0"/>
              <a:cs typeface="Arial Rounded MT Bold" charset="0"/>
            </a:endParaRPr>
          </a:p>
        </p:txBody>
      </p:sp>
      <p:sp>
        <p:nvSpPr>
          <p:cNvPr id="16" name="TextBox 15"/>
          <p:cNvSpPr txBox="1"/>
          <p:nvPr/>
        </p:nvSpPr>
        <p:spPr>
          <a:xfrm>
            <a:off x="8303342" y="2157339"/>
            <a:ext cx="2683312" cy="3063590"/>
          </a:xfrm>
          <a:prstGeom prst="rect">
            <a:avLst/>
          </a:prstGeom>
          <a:noFill/>
        </p:spPr>
        <p:txBody>
          <a:bodyPr wrap="square" rtlCol="0">
            <a:spAutoFit/>
          </a:bodyPr>
          <a:lstStyle/>
          <a:p>
            <a:pPr defTabSz="457178"/>
            <a:r>
              <a:rPr lang="en-US" sz="2800" b="1" dirty="0">
                <a:solidFill>
                  <a:schemeClr val="accent5">
                    <a:lumMod val="75000"/>
                  </a:schemeClr>
                </a:solidFill>
                <a:latin typeface="Arial Rounded MT Bold" charset="0"/>
                <a:ea typeface="Arial Rounded MT Bold" charset="0"/>
                <a:cs typeface="Arial Rounded MT Bold" charset="0"/>
              </a:rPr>
              <a:t>eBay for</a:t>
            </a:r>
            <a:br>
              <a:rPr lang="en-US" sz="2800" b="1" dirty="0">
                <a:solidFill>
                  <a:schemeClr val="accent5">
                    <a:lumMod val="75000"/>
                  </a:schemeClr>
                </a:solidFill>
                <a:latin typeface="Arial Rounded MT Bold" charset="0"/>
                <a:ea typeface="Arial Rounded MT Bold" charset="0"/>
                <a:cs typeface="Arial Rounded MT Bold" charset="0"/>
              </a:rPr>
            </a:br>
            <a:r>
              <a:rPr lang="en-US" sz="2800" b="1" dirty="0">
                <a:solidFill>
                  <a:schemeClr val="accent5">
                    <a:lumMod val="75000"/>
                  </a:schemeClr>
                </a:solidFill>
                <a:latin typeface="Arial Rounded MT Bold" charset="0"/>
                <a:ea typeface="Arial Rounded MT Bold" charset="0"/>
                <a:cs typeface="Arial Rounded MT Bold" charset="0"/>
              </a:rPr>
              <a:t>Charity</a:t>
            </a:r>
          </a:p>
          <a:p>
            <a:pPr defTabSz="457178"/>
            <a:endParaRPr lang="en-US" sz="2000" b="1" dirty="0">
              <a:solidFill>
                <a:schemeClr val="accent5">
                  <a:lumMod val="75000"/>
                </a:schemeClr>
              </a:solidFill>
              <a:latin typeface="Arial Rounded MT Bold" charset="0"/>
              <a:ea typeface="Arial Rounded MT Bold" charset="0"/>
              <a:cs typeface="Arial Rounded MT Bold" charset="0"/>
            </a:endParaRPr>
          </a:p>
          <a:p>
            <a:pPr defTabSz="457178"/>
            <a:r>
              <a:rPr lang="en-US" sz="2200" b="1" dirty="0">
                <a:solidFill>
                  <a:schemeClr val="accent5">
                    <a:lumMod val="75000"/>
                  </a:schemeClr>
                </a:solidFill>
                <a:latin typeface="Arial Rounded MT Bold" charset="0"/>
                <a:ea typeface="Arial Rounded MT Bold" charset="0"/>
                <a:cs typeface="Arial Rounded MT Bold" charset="0"/>
              </a:rPr>
              <a:t>We help buyers and sellers support causes they care about.</a:t>
            </a:r>
          </a:p>
          <a:p>
            <a:pPr defTabSz="457178"/>
            <a:endParaRPr lang="en-US" sz="2400" b="1" dirty="0">
              <a:solidFill>
                <a:schemeClr val="accent5">
                  <a:lumMod val="75000"/>
                </a:schemeClr>
              </a:solidFill>
              <a:latin typeface="Arial Rounded MT Bold" charset="0"/>
              <a:ea typeface="Arial Rounded MT Bold" charset="0"/>
              <a:cs typeface="Arial Rounded MT Bold" charset="0"/>
            </a:endParaRPr>
          </a:p>
        </p:txBody>
      </p:sp>
      <p:sp>
        <p:nvSpPr>
          <p:cNvPr id="17" name="Slide Number Placeholder 4">
            <a:extLst>
              <a:ext uri="{FF2B5EF4-FFF2-40B4-BE49-F238E27FC236}">
                <a16:creationId xmlns:a16="http://schemas.microsoft.com/office/drawing/2014/main" id="{5E869A8C-4571-A549-AF45-1FC6E1750B21}"/>
              </a:ext>
            </a:extLst>
          </p:cNvPr>
          <p:cNvSpPr>
            <a:spLocks noGrp="1"/>
          </p:cNvSpPr>
          <p:nvPr>
            <p:ph type="sldNum" sz="quarter" idx="4"/>
          </p:nvPr>
        </p:nvSpPr>
        <p:spPr>
          <a:xfrm>
            <a:off x="838200" y="6371098"/>
            <a:ext cx="2743200" cy="365125"/>
          </a:xfrm>
        </p:spPr>
        <p:txBody>
          <a:bodyPr anchor="ctr"/>
          <a:lstStyle/>
          <a:p>
            <a:fld id="{2030EA8A-DA75-3443-B9EE-A63E33F4F203}" type="slidenum">
              <a:rPr lang="en-US" smtClean="0">
                <a:latin typeface="Arial" panose="020B0604020202020204" pitchFamily="34" charset="0"/>
                <a:cs typeface="Arial" panose="020B0604020202020204" pitchFamily="34" charset="0"/>
              </a:rPr>
              <a:pPr/>
              <a:t>20</a:t>
            </a:fld>
            <a:endParaRPr lang="en-US" dirty="0">
              <a:latin typeface="Arial" panose="020B0604020202020204" pitchFamily="34" charset="0"/>
              <a:cs typeface="Arial" panose="020B0604020202020204" pitchFamily="34" charset="0"/>
            </a:endParaRPr>
          </a:p>
        </p:txBody>
      </p:sp>
      <p:sp>
        <p:nvSpPr>
          <p:cNvPr id="18" name="Footer Placeholder 3">
            <a:extLst>
              <a:ext uri="{FF2B5EF4-FFF2-40B4-BE49-F238E27FC236}">
                <a16:creationId xmlns:a16="http://schemas.microsoft.com/office/drawing/2014/main" id="{6E6EF28E-49DB-D943-8567-422D19C0EB97}"/>
              </a:ext>
            </a:extLst>
          </p:cNvPr>
          <p:cNvSpPr txBox="1">
            <a:spLocks/>
          </p:cNvSpPr>
          <p:nvPr/>
        </p:nvSpPr>
        <p:spPr>
          <a:xfrm>
            <a:off x="3779274" y="6371098"/>
            <a:ext cx="4633452"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200" dirty="0">
                <a:solidFill>
                  <a:prstClr val="black">
                    <a:tint val="75000"/>
                  </a:prstClr>
                </a:solidFill>
                <a:latin typeface="Arial" panose="020B0604020202020204" pitchFamily="34" charset="0"/>
                <a:cs typeface="Arial" panose="020B0604020202020204" pitchFamily="34" charset="0"/>
              </a:rPr>
              <a:t>levelaccess.com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b="1" dirty="0">
                <a:solidFill>
                  <a:srgbClr val="5CD344"/>
                </a:solidFill>
                <a:latin typeface="Arial" panose="020B0604020202020204" pitchFamily="34" charset="0"/>
                <a:cs typeface="Arial" panose="020B0604020202020204" pitchFamily="34" charset="0"/>
              </a:rPr>
              <a:t>|</a:t>
            </a:r>
            <a:r>
              <a:rPr lang="en-US" sz="1200" b="1" dirty="0">
                <a:solidFill>
                  <a:srgbClr val="00D81A"/>
                </a:solidFill>
                <a:latin typeface="Arial" panose="020B0604020202020204" pitchFamily="34" charset="0"/>
                <a:cs typeface="Arial" panose="020B0604020202020204" pitchFamily="34" charset="0"/>
              </a:rPr>
              <a:t>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dirty="0">
                <a:solidFill>
                  <a:prstClr val="black">
                    <a:tint val="75000"/>
                  </a:prstClr>
                </a:solidFill>
                <a:latin typeface="Arial" panose="020B0604020202020204" pitchFamily="34" charset="0"/>
                <a:cs typeface="Arial" panose="020B0604020202020204" pitchFamily="34" charset="0"/>
              </a:rPr>
              <a:t>(</a:t>
            </a:r>
            <a:r>
              <a:rPr lang="de-DE" sz="1200" dirty="0">
                <a:solidFill>
                  <a:prstClr val="black">
                    <a:tint val="75000"/>
                  </a:prstClr>
                </a:solidFill>
                <a:latin typeface="Arial" panose="020B0604020202020204" pitchFamily="34" charset="0"/>
                <a:cs typeface="Arial" panose="020B0604020202020204" pitchFamily="34" charset="0"/>
              </a:rPr>
              <a:t>800) 899-9659    </a:t>
            </a:r>
            <a:r>
              <a:rPr lang="en-US" sz="1200" b="1" dirty="0">
                <a:solidFill>
                  <a:srgbClr val="5CD344"/>
                </a:solidFill>
                <a:latin typeface="Arial" panose="020B0604020202020204" pitchFamily="34" charset="0"/>
                <a:cs typeface="Arial" panose="020B0604020202020204" pitchFamily="34" charset="0"/>
              </a:rPr>
              <a:t>|</a:t>
            </a:r>
            <a:r>
              <a:rPr lang="en-US" sz="1200" dirty="0">
                <a:solidFill>
                  <a:prstClr val="black">
                    <a:tint val="75000"/>
                  </a:prstClr>
                </a:solidFill>
                <a:latin typeface="Arial" panose="020B0604020202020204" pitchFamily="34" charset="0"/>
                <a:cs typeface="Arial" panose="020B0604020202020204" pitchFamily="34" charset="0"/>
              </a:rPr>
              <a:t>    info@levelaccess.com</a:t>
            </a:r>
          </a:p>
        </p:txBody>
      </p:sp>
    </p:spTree>
    <p:extLst>
      <p:ext uri="{BB962C8B-B14F-4D97-AF65-F5344CB8AC3E}">
        <p14:creationId xmlns:p14="http://schemas.microsoft.com/office/powerpoint/2010/main" val="1515529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308100" y="1040483"/>
            <a:ext cx="7883424" cy="3409597"/>
          </a:xfrm>
        </p:spPr>
        <p:txBody>
          <a:bodyPr>
            <a:normAutofit/>
          </a:bodyPr>
          <a:lstStyle/>
          <a:p>
            <a:pPr lvl="0"/>
            <a:r>
              <a:rPr lang="en-US" dirty="0"/>
              <a:t>Thank You and Resources</a:t>
            </a:r>
          </a:p>
        </p:txBody>
      </p:sp>
    </p:spTree>
    <p:extLst>
      <p:ext uri="{BB962C8B-B14F-4D97-AF65-F5344CB8AC3E}">
        <p14:creationId xmlns:p14="http://schemas.microsoft.com/office/powerpoint/2010/main" val="794972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A94004-FC7F-134D-918E-FEE4AF0330AF}"/>
              </a:ext>
            </a:extLst>
          </p:cNvPr>
          <p:cNvSpPr>
            <a:spLocks noGrp="1"/>
          </p:cNvSpPr>
          <p:nvPr>
            <p:ph type="title"/>
          </p:nvPr>
        </p:nvSpPr>
        <p:spPr/>
        <p:txBody>
          <a:bodyPr/>
          <a:lstStyle/>
          <a:p>
            <a:r>
              <a:rPr lang="en-US" dirty="0"/>
              <a:t>Thank You!</a:t>
            </a:r>
          </a:p>
        </p:txBody>
      </p:sp>
      <p:sp>
        <p:nvSpPr>
          <p:cNvPr id="37" name="Content Placeholder 36"/>
          <p:cNvSpPr>
            <a:spLocks noGrp="1"/>
          </p:cNvSpPr>
          <p:nvPr>
            <p:ph idx="1"/>
          </p:nvPr>
        </p:nvSpPr>
        <p:spPr>
          <a:xfrm>
            <a:off x="3124200" y="2042160"/>
            <a:ext cx="8397240" cy="1066800"/>
          </a:xfrm>
        </p:spPr>
        <p:txBody>
          <a:bodyPr>
            <a:noAutofit/>
          </a:bodyPr>
          <a:lstStyle/>
          <a:p>
            <a:r>
              <a:rPr lang="en-US" sz="2400" dirty="0">
                <a:solidFill>
                  <a:schemeClr val="tx1"/>
                </a:solidFill>
                <a:latin typeface="Arial Rounded MT Bold" charset="0"/>
                <a:ea typeface="Arial Rounded MT Bold" charset="0"/>
                <a:cs typeface="Arial Rounded MT Bold" charset="0"/>
              </a:rPr>
              <a:t>Mark Lapole, Lead PM, Accessibility</a:t>
            </a:r>
            <a:br>
              <a:rPr lang="en-US" sz="2400" dirty="0">
                <a:solidFill>
                  <a:schemeClr val="tx1"/>
                </a:solidFill>
                <a:latin typeface="Arial Rounded MT Bold" charset="0"/>
                <a:ea typeface="Arial Rounded MT Bold" charset="0"/>
                <a:cs typeface="Arial Rounded MT Bold" charset="0"/>
              </a:rPr>
            </a:br>
            <a:r>
              <a:rPr lang="en-US" sz="2400" dirty="0">
                <a:solidFill>
                  <a:schemeClr val="tx1"/>
                </a:solidFill>
                <a:latin typeface="Arial Rounded MT Bold" charset="0"/>
                <a:ea typeface="Arial Rounded MT Bold" charset="0"/>
                <a:cs typeface="Arial Rounded MT Bold" charset="0"/>
                <a:hlinkClick r:id="rId2"/>
              </a:rPr>
              <a:t>mlapole@ebay.com</a:t>
            </a:r>
            <a:r>
              <a:rPr lang="en-US" sz="2400" dirty="0">
                <a:solidFill>
                  <a:schemeClr val="tx1"/>
                </a:solidFill>
                <a:latin typeface="Arial Rounded MT Bold" charset="0"/>
                <a:ea typeface="Arial Rounded MT Bold" charset="0"/>
                <a:cs typeface="Arial Rounded MT Bold" charset="0"/>
              </a:rPr>
              <a:t> </a:t>
            </a:r>
            <a:br>
              <a:rPr lang="en-US" sz="2400" dirty="0">
                <a:solidFill>
                  <a:schemeClr val="tx1"/>
                </a:solidFill>
                <a:latin typeface="Arial Rounded MT Bold" charset="0"/>
                <a:ea typeface="Arial Rounded MT Bold" charset="0"/>
                <a:cs typeface="Arial Rounded MT Bold" charset="0"/>
              </a:rPr>
            </a:br>
            <a:endParaRPr lang="en-US" sz="2400" dirty="0">
              <a:solidFill>
                <a:schemeClr val="tx1"/>
              </a:solidFill>
              <a:latin typeface="Arial Rounded MT Bold" charset="0"/>
              <a:ea typeface="Arial Rounded MT Bold" charset="0"/>
              <a:cs typeface="Arial Rounded MT Bold" charset="0"/>
            </a:endParaRPr>
          </a:p>
        </p:txBody>
      </p:sp>
      <p:sp>
        <p:nvSpPr>
          <p:cNvPr id="7" name="Slide Number Placeholder 4">
            <a:extLst>
              <a:ext uri="{FF2B5EF4-FFF2-40B4-BE49-F238E27FC236}">
                <a16:creationId xmlns:a16="http://schemas.microsoft.com/office/drawing/2014/main" id="{A166CDD7-1D71-794A-BE76-649C65B84070}"/>
              </a:ext>
            </a:extLst>
          </p:cNvPr>
          <p:cNvSpPr>
            <a:spLocks noGrp="1"/>
          </p:cNvSpPr>
          <p:nvPr>
            <p:ph type="sldNum" sz="quarter" idx="4"/>
          </p:nvPr>
        </p:nvSpPr>
        <p:spPr>
          <a:xfrm>
            <a:off x="838200" y="6356350"/>
            <a:ext cx="2743200" cy="365125"/>
          </a:xfrm>
        </p:spPr>
        <p:txBody>
          <a:bodyPr anchor="ctr"/>
          <a:lstStyle/>
          <a:p>
            <a:fld id="{2030EA8A-DA75-3443-B9EE-A63E33F4F203}" type="slidenum">
              <a:rPr lang="en-US" smtClean="0">
                <a:latin typeface="Arial" panose="020B0604020202020204" pitchFamily="34" charset="0"/>
                <a:cs typeface="Arial" panose="020B0604020202020204" pitchFamily="34" charset="0"/>
              </a:rPr>
              <a:pPr/>
              <a:t>22</a:t>
            </a:fld>
            <a:endParaRPr lang="en-US" dirty="0">
              <a:latin typeface="Arial" panose="020B0604020202020204" pitchFamily="34" charset="0"/>
              <a:cs typeface="Arial" panose="020B0604020202020204" pitchFamily="34" charset="0"/>
            </a:endParaRPr>
          </a:p>
        </p:txBody>
      </p:sp>
      <p:sp>
        <p:nvSpPr>
          <p:cNvPr id="10" name="Footer Placeholder 3">
            <a:extLst>
              <a:ext uri="{FF2B5EF4-FFF2-40B4-BE49-F238E27FC236}">
                <a16:creationId xmlns:a16="http://schemas.microsoft.com/office/drawing/2014/main" id="{8799062C-7D86-474C-BC77-566325FD4445}"/>
              </a:ext>
            </a:extLst>
          </p:cNvPr>
          <p:cNvSpPr txBox="1">
            <a:spLocks/>
          </p:cNvSpPr>
          <p:nvPr/>
        </p:nvSpPr>
        <p:spPr>
          <a:xfrm>
            <a:off x="3779274" y="6356350"/>
            <a:ext cx="4633452"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200" dirty="0">
                <a:solidFill>
                  <a:prstClr val="black">
                    <a:tint val="75000"/>
                  </a:prstClr>
                </a:solidFill>
                <a:latin typeface="Arial" panose="020B0604020202020204" pitchFamily="34" charset="0"/>
                <a:cs typeface="Arial" panose="020B0604020202020204" pitchFamily="34" charset="0"/>
              </a:rPr>
              <a:t>levelaccess.com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b="1" dirty="0">
                <a:solidFill>
                  <a:srgbClr val="5CD344"/>
                </a:solidFill>
                <a:latin typeface="Arial" panose="020B0604020202020204" pitchFamily="34" charset="0"/>
                <a:cs typeface="Arial" panose="020B0604020202020204" pitchFamily="34" charset="0"/>
              </a:rPr>
              <a:t>|</a:t>
            </a:r>
            <a:r>
              <a:rPr lang="en-US" sz="1200" b="1" dirty="0">
                <a:solidFill>
                  <a:srgbClr val="00D81A"/>
                </a:solidFill>
                <a:latin typeface="Arial" panose="020B0604020202020204" pitchFamily="34" charset="0"/>
                <a:cs typeface="Arial" panose="020B0604020202020204" pitchFamily="34" charset="0"/>
              </a:rPr>
              <a:t> </a:t>
            </a:r>
            <a:r>
              <a:rPr lang="en-US" sz="1200" b="1" dirty="0">
                <a:solidFill>
                  <a:prstClr val="black">
                    <a:tint val="75000"/>
                  </a:prstClr>
                </a:solidFill>
                <a:latin typeface="Arial" panose="020B0604020202020204" pitchFamily="34" charset="0"/>
                <a:cs typeface="Arial" panose="020B0604020202020204" pitchFamily="34" charset="0"/>
              </a:rPr>
              <a:t>   </a:t>
            </a:r>
            <a:r>
              <a:rPr lang="en-US" sz="1200" dirty="0">
                <a:solidFill>
                  <a:prstClr val="black">
                    <a:tint val="75000"/>
                  </a:prstClr>
                </a:solidFill>
                <a:latin typeface="Arial" panose="020B0604020202020204" pitchFamily="34" charset="0"/>
                <a:cs typeface="Arial" panose="020B0604020202020204" pitchFamily="34" charset="0"/>
              </a:rPr>
              <a:t>(</a:t>
            </a:r>
            <a:r>
              <a:rPr lang="de-DE" sz="1200" dirty="0">
                <a:solidFill>
                  <a:prstClr val="black">
                    <a:tint val="75000"/>
                  </a:prstClr>
                </a:solidFill>
                <a:latin typeface="Arial" panose="020B0604020202020204" pitchFamily="34" charset="0"/>
                <a:cs typeface="Arial" panose="020B0604020202020204" pitchFamily="34" charset="0"/>
              </a:rPr>
              <a:t>800) 899-9659    </a:t>
            </a:r>
            <a:r>
              <a:rPr lang="en-US" sz="1200" b="1" dirty="0">
                <a:solidFill>
                  <a:srgbClr val="5CD344"/>
                </a:solidFill>
                <a:latin typeface="Arial" panose="020B0604020202020204" pitchFamily="34" charset="0"/>
                <a:cs typeface="Arial" panose="020B0604020202020204" pitchFamily="34" charset="0"/>
              </a:rPr>
              <a:t>|</a:t>
            </a:r>
            <a:r>
              <a:rPr lang="en-US" sz="1200" dirty="0">
                <a:solidFill>
                  <a:prstClr val="black">
                    <a:tint val="75000"/>
                  </a:prstClr>
                </a:solidFill>
                <a:latin typeface="Arial" panose="020B0604020202020204" pitchFamily="34" charset="0"/>
                <a:cs typeface="Arial" panose="020B0604020202020204" pitchFamily="34" charset="0"/>
              </a:rPr>
              <a:t>    info@levelaccess.com</a:t>
            </a:r>
          </a:p>
        </p:txBody>
      </p:sp>
      <p:pic>
        <p:nvPicPr>
          <p:cNvPr id="3" name="Picture 2" descr="Blue icon of an envelope with @ symbol, indicating email ">
            <a:extLst>
              <a:ext uri="{FF2B5EF4-FFF2-40B4-BE49-F238E27FC236}">
                <a16:creationId xmlns:a16="http://schemas.microsoft.com/office/drawing/2014/main" id="{F4CEA10E-FCCD-614A-905D-1A9AA3508E91}"/>
              </a:ext>
            </a:extLst>
          </p:cNvPr>
          <p:cNvPicPr>
            <a:picLocks noChangeAspect="1"/>
          </p:cNvPicPr>
          <p:nvPr/>
        </p:nvPicPr>
        <p:blipFill>
          <a:blip r:embed="rId3"/>
          <a:stretch>
            <a:fillRect/>
          </a:stretch>
        </p:blipFill>
        <p:spPr>
          <a:xfrm>
            <a:off x="10297984" y="513351"/>
            <a:ext cx="1020805" cy="855675"/>
          </a:xfrm>
          <a:prstGeom prst="rect">
            <a:avLst/>
          </a:prstGeom>
        </p:spPr>
      </p:pic>
      <p:pic>
        <p:nvPicPr>
          <p:cNvPr id="12" name="Picture 11" descr="Mark Lapole photo">
            <a:extLst>
              <a:ext uri="{FF2B5EF4-FFF2-40B4-BE49-F238E27FC236}">
                <a16:creationId xmlns:a16="http://schemas.microsoft.com/office/drawing/2014/main" id="{6106D34D-71E1-8649-B36D-17DFDFCADA0B}"/>
              </a:ext>
            </a:extLst>
          </p:cNvPr>
          <p:cNvPicPr>
            <a:picLocks noChangeAspect="1"/>
          </p:cNvPicPr>
          <p:nvPr/>
        </p:nvPicPr>
        <p:blipFill>
          <a:blip r:embed="rId4"/>
          <a:stretch>
            <a:fillRect/>
          </a:stretch>
        </p:blipFill>
        <p:spPr>
          <a:xfrm>
            <a:off x="1401846" y="1777697"/>
            <a:ext cx="1581047" cy="1136164"/>
          </a:xfrm>
          <a:prstGeom prst="rect">
            <a:avLst/>
          </a:prstGeom>
        </p:spPr>
      </p:pic>
      <p:pic>
        <p:nvPicPr>
          <p:cNvPr id="9" name="Picture 8" descr="Loren Mikola photo">
            <a:extLst>
              <a:ext uri="{FF2B5EF4-FFF2-40B4-BE49-F238E27FC236}">
                <a16:creationId xmlns:a16="http://schemas.microsoft.com/office/drawing/2014/main" id="{84FC96C2-BDA9-254D-A5E7-0218B5D7B02B}"/>
              </a:ext>
            </a:extLst>
          </p:cNvPr>
          <p:cNvPicPr>
            <a:picLocks noChangeAspect="1"/>
          </p:cNvPicPr>
          <p:nvPr/>
        </p:nvPicPr>
        <p:blipFill rotWithShape="1">
          <a:blip r:embed="rId5"/>
          <a:srcRect t="2985" b="49615"/>
          <a:stretch/>
        </p:blipFill>
        <p:spPr>
          <a:xfrm>
            <a:off x="1401846" y="4592813"/>
            <a:ext cx="1582952" cy="1125499"/>
          </a:xfrm>
          <a:prstGeom prst="rect">
            <a:avLst/>
          </a:prstGeom>
          <a:ln>
            <a:noFill/>
          </a:ln>
        </p:spPr>
      </p:pic>
      <p:pic>
        <p:nvPicPr>
          <p:cNvPr id="6" name="Picture 5" descr="Beth Crutchfield photo">
            <a:extLst>
              <a:ext uri="{FF2B5EF4-FFF2-40B4-BE49-F238E27FC236}">
                <a16:creationId xmlns:a16="http://schemas.microsoft.com/office/drawing/2014/main" id="{E0A3AFE7-BB03-8048-8F43-E0C13F5A0279}"/>
              </a:ext>
            </a:extLst>
          </p:cNvPr>
          <p:cNvPicPr>
            <a:picLocks noChangeAspect="1"/>
          </p:cNvPicPr>
          <p:nvPr/>
        </p:nvPicPr>
        <p:blipFill rotWithShape="1">
          <a:blip r:embed="rId6"/>
          <a:srcRect l="-347" t="1850" r="347" b="50174"/>
          <a:stretch/>
        </p:blipFill>
        <p:spPr>
          <a:xfrm>
            <a:off x="9722886" y="3175124"/>
            <a:ext cx="1571827" cy="1131170"/>
          </a:xfrm>
          <a:prstGeom prst="rect">
            <a:avLst/>
          </a:prstGeom>
          <a:ln>
            <a:noFill/>
          </a:ln>
        </p:spPr>
      </p:pic>
      <p:sp>
        <p:nvSpPr>
          <p:cNvPr id="14" name="TextBox 13">
            <a:extLst>
              <a:ext uri="{FF2B5EF4-FFF2-40B4-BE49-F238E27FC236}">
                <a16:creationId xmlns:a16="http://schemas.microsoft.com/office/drawing/2014/main" id="{40C4CF33-69D2-7245-AF90-120DD4F41F7E}"/>
              </a:ext>
            </a:extLst>
          </p:cNvPr>
          <p:cNvSpPr txBox="1"/>
          <p:nvPr/>
        </p:nvSpPr>
        <p:spPr>
          <a:xfrm>
            <a:off x="1082040" y="3489960"/>
            <a:ext cx="8991600" cy="757130"/>
          </a:xfrm>
          <a:prstGeom prst="rect">
            <a:avLst/>
          </a:prstGeom>
          <a:noFill/>
        </p:spPr>
        <p:txBody>
          <a:bodyPr wrap="square" rtlCol="0">
            <a:spAutoFit/>
          </a:bodyPr>
          <a:lstStyle/>
          <a:p>
            <a:pPr marL="342900" lvl="0" indent="-342900">
              <a:lnSpc>
                <a:spcPct val="90000"/>
              </a:lnSpc>
              <a:spcBef>
                <a:spcPts val="1000"/>
              </a:spcBef>
              <a:buClr>
                <a:srgbClr val="3359EC"/>
              </a:buClr>
              <a:buFont typeface="Arial" panose="020B0604020202020204" pitchFamily="34" charset="0"/>
              <a:buChar char="•"/>
            </a:pPr>
            <a:r>
              <a:rPr lang="en-US" sz="2400" dirty="0">
                <a:solidFill>
                  <a:prstClr val="black"/>
                </a:solidFill>
                <a:latin typeface="Arial Rounded MT Bold" charset="0"/>
                <a:ea typeface="Arial Rounded MT Bold" charset="0"/>
                <a:cs typeface="Arial Rounded MT Bold" charset="0"/>
              </a:rPr>
              <a:t>Beth Crutchfield, VP, Strategic Consulting and Training Services  </a:t>
            </a:r>
            <a:r>
              <a:rPr lang="en-US" sz="2400" dirty="0">
                <a:solidFill>
                  <a:prstClr val="black"/>
                </a:solidFill>
                <a:latin typeface="Arial Rounded MT Bold" charset="0"/>
                <a:ea typeface="Arial Rounded MT Bold" charset="0"/>
                <a:cs typeface="Arial Rounded MT Bold" charset="0"/>
                <a:hlinkClick r:id="rId7"/>
              </a:rPr>
              <a:t>beth.crutchfield@levelaccess.com</a:t>
            </a:r>
            <a:endParaRPr lang="en-US" dirty="0"/>
          </a:p>
        </p:txBody>
      </p:sp>
      <p:sp>
        <p:nvSpPr>
          <p:cNvPr id="16" name="TextBox 15">
            <a:extLst>
              <a:ext uri="{FF2B5EF4-FFF2-40B4-BE49-F238E27FC236}">
                <a16:creationId xmlns:a16="http://schemas.microsoft.com/office/drawing/2014/main" id="{40849398-A94C-6E4A-A1B6-DBE57FEAAF1D}"/>
              </a:ext>
            </a:extLst>
          </p:cNvPr>
          <p:cNvSpPr txBox="1"/>
          <p:nvPr/>
        </p:nvSpPr>
        <p:spPr>
          <a:xfrm>
            <a:off x="3124200" y="4861561"/>
            <a:ext cx="8641080" cy="1494768"/>
          </a:xfrm>
          <a:prstGeom prst="rect">
            <a:avLst/>
          </a:prstGeom>
          <a:noFill/>
        </p:spPr>
        <p:txBody>
          <a:bodyPr wrap="square" rtlCol="0">
            <a:spAutoFit/>
          </a:bodyPr>
          <a:lstStyle/>
          <a:p>
            <a:pPr marL="342900" lvl="0" indent="-342900">
              <a:lnSpc>
                <a:spcPct val="90000"/>
              </a:lnSpc>
              <a:spcBef>
                <a:spcPts val="1000"/>
              </a:spcBef>
              <a:buClr>
                <a:srgbClr val="3359EC"/>
              </a:buClr>
              <a:buFont typeface="Arial" panose="020B0604020202020204" pitchFamily="34" charset="0"/>
              <a:buChar char="•"/>
            </a:pPr>
            <a:r>
              <a:rPr lang="en-US" sz="2400" dirty="0">
                <a:solidFill>
                  <a:prstClr val="black"/>
                </a:solidFill>
                <a:latin typeface="Arial Rounded MT Bold" charset="0"/>
                <a:ea typeface="Arial Rounded MT Bold" charset="0"/>
                <a:cs typeface="Arial Rounded MT Bold" charset="0"/>
              </a:rPr>
              <a:t>Loren </a:t>
            </a:r>
            <a:r>
              <a:rPr lang="en-US" sz="2400" dirty="0" err="1">
                <a:solidFill>
                  <a:prstClr val="black"/>
                </a:solidFill>
                <a:latin typeface="Arial Rounded MT Bold" charset="0"/>
                <a:ea typeface="Arial Rounded MT Bold" charset="0"/>
                <a:cs typeface="Arial Rounded MT Bold" charset="0"/>
              </a:rPr>
              <a:t>Mikola</a:t>
            </a:r>
            <a:r>
              <a:rPr lang="en-US" sz="2400" dirty="0">
                <a:solidFill>
                  <a:prstClr val="black"/>
                </a:solidFill>
                <a:latin typeface="Arial Rounded MT Bold" charset="0"/>
                <a:ea typeface="Arial Rounded MT Bold" charset="0"/>
                <a:cs typeface="Arial Rounded MT Bold" charset="0"/>
              </a:rPr>
              <a:t>, Accessibility Consultant </a:t>
            </a:r>
            <a:r>
              <a:rPr lang="en-US" sz="2400" dirty="0">
                <a:solidFill>
                  <a:prstClr val="black"/>
                </a:solidFill>
                <a:latin typeface="Arial Rounded MT Bold" charset="0"/>
                <a:ea typeface="Arial Rounded MT Bold" charset="0"/>
                <a:cs typeface="Arial Rounded MT Bold" charset="0"/>
                <a:hlinkClick r:id="rId8"/>
              </a:rPr>
              <a:t>loren.mikola@levelaccess.com</a:t>
            </a:r>
            <a:endParaRPr lang="en-US" sz="2400" dirty="0">
              <a:solidFill>
                <a:prstClr val="black"/>
              </a:solidFill>
              <a:latin typeface="Arial Rounded MT Bold" charset="0"/>
              <a:ea typeface="Arial Rounded MT Bold" charset="0"/>
              <a:cs typeface="Arial Rounded MT Bold" charset="0"/>
            </a:endParaRPr>
          </a:p>
          <a:p>
            <a:pPr lvl="0" indent="-228600">
              <a:lnSpc>
                <a:spcPct val="90000"/>
              </a:lnSpc>
              <a:spcBef>
                <a:spcPts val="1000"/>
              </a:spcBef>
              <a:buClr>
                <a:srgbClr val="3359EC"/>
              </a:buClr>
            </a:pPr>
            <a:r>
              <a:rPr lang="en-US" sz="2400" dirty="0">
                <a:solidFill>
                  <a:prstClr val="black"/>
                </a:solidFill>
                <a:latin typeface="Arial Rounded MT Bold" charset="0"/>
                <a:ea typeface="Arial Rounded MT Bold" charset="0"/>
                <a:cs typeface="Arial Rounded MT Bold" charset="0"/>
              </a:rPr>
              <a:t> </a:t>
            </a:r>
          </a:p>
          <a:p>
            <a:endParaRPr lang="en-US" dirty="0"/>
          </a:p>
        </p:txBody>
      </p:sp>
    </p:spTree>
    <p:extLst>
      <p:ext uri="{BB962C8B-B14F-4D97-AF65-F5344CB8AC3E}">
        <p14:creationId xmlns:p14="http://schemas.microsoft.com/office/powerpoint/2010/main" val="139278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600" dirty="0"/>
              <a:t>Resources</a:t>
            </a:r>
          </a:p>
        </p:txBody>
      </p:sp>
      <p:sp>
        <p:nvSpPr>
          <p:cNvPr id="5" name="Subtitle 4" hidden="1"/>
          <p:cNvSpPr>
            <a:spLocks noGrp="1"/>
          </p:cNvSpPr>
          <p:nvPr>
            <p:ph type="subTitle" idx="10"/>
          </p:nvPr>
        </p:nvSpPr>
        <p:spPr/>
        <p:txBody>
          <a:bodyPr>
            <a:noAutofit/>
          </a:bodyPr>
          <a:lstStyle/>
          <a:p>
            <a:endParaRPr lang="en-US" dirty="0"/>
          </a:p>
        </p:txBody>
      </p:sp>
      <p:sp>
        <p:nvSpPr>
          <p:cNvPr id="6" name="Content Placeholder 1"/>
          <p:cNvSpPr txBox="1">
            <a:spLocks/>
          </p:cNvSpPr>
          <p:nvPr/>
        </p:nvSpPr>
        <p:spPr>
          <a:xfrm>
            <a:off x="1004887" y="1690688"/>
            <a:ext cx="5341793" cy="4502771"/>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pPr>
            <a:r>
              <a:rPr lang="en-US" altLang="en-US" sz="2600" b="1" dirty="0">
                <a:latin typeface="Arial Rounded MT Bold" panose="020F0704030504030204" pitchFamily="34" charset="77"/>
                <a:ea typeface="ＭＳ Ｐゴシック" panose="020B0600070205080204" pitchFamily="34" charset="-128"/>
              </a:rPr>
              <a:t>Contact Us</a:t>
            </a:r>
          </a:p>
          <a:p>
            <a:pPr marL="0" indent="0">
              <a:spcAft>
                <a:spcPts val="1200"/>
              </a:spcAft>
              <a:buFont typeface="Arial"/>
              <a:buNone/>
            </a:pPr>
            <a:r>
              <a:rPr lang="en-US" altLang="en-US" sz="2000" dirty="0">
                <a:latin typeface="Arial Rounded MT Bold" panose="020F0704030504030204" pitchFamily="34" charset="77"/>
                <a:ea typeface="ＭＳ Ｐゴシック" panose="020B0600070205080204" pitchFamily="34" charset="-128"/>
              </a:rPr>
              <a:t>Level Access</a:t>
            </a:r>
          </a:p>
          <a:p>
            <a:pPr marL="0" indent="0">
              <a:spcAft>
                <a:spcPts val="1200"/>
              </a:spcAft>
              <a:buFont typeface="Arial"/>
              <a:buNone/>
            </a:pPr>
            <a:r>
              <a:rPr lang="en-US" altLang="en-US" sz="2000" dirty="0">
                <a:latin typeface="Arial Rounded MT Bold" panose="020F0704030504030204" pitchFamily="34" charset="77"/>
                <a:ea typeface="ＭＳ Ｐゴシック" panose="020B0600070205080204" pitchFamily="34" charset="-128"/>
              </a:rPr>
              <a:t>(800) 889-9659</a:t>
            </a:r>
          </a:p>
          <a:p>
            <a:pPr marL="0" indent="0">
              <a:spcAft>
                <a:spcPts val="1200"/>
              </a:spcAft>
              <a:buFont typeface="Arial"/>
              <a:buNone/>
            </a:pPr>
            <a:r>
              <a:rPr lang="en-US" altLang="en-US" sz="2000" dirty="0">
                <a:latin typeface="Arial Rounded MT Bold" panose="020F0704030504030204" pitchFamily="34" charset="77"/>
                <a:ea typeface="ＭＳ Ｐゴシック" panose="020B0600070205080204" pitchFamily="34" charset="-128"/>
                <a:hlinkClick r:id="rId2"/>
              </a:rPr>
              <a:t>info@levelaccess.com</a:t>
            </a:r>
            <a:endParaRPr lang="en-US" altLang="en-US" sz="2000" dirty="0">
              <a:latin typeface="Arial Rounded MT Bold" panose="020F0704030504030204" pitchFamily="34" charset="77"/>
              <a:ea typeface="ＭＳ Ｐゴシック" panose="020B0600070205080204" pitchFamily="34" charset="-128"/>
            </a:endParaRPr>
          </a:p>
          <a:p>
            <a:pPr marL="0" indent="0" algn="r">
              <a:buFont typeface="Arial"/>
              <a:buNone/>
            </a:pPr>
            <a:endParaRPr lang="en-US" sz="1800" dirty="0">
              <a:latin typeface="Arial Rounded MT Bold" panose="020F0704030504030204" pitchFamily="34" charset="77"/>
            </a:endParaRPr>
          </a:p>
          <a:p>
            <a:pPr marL="0" indent="0" algn="r">
              <a:buFont typeface="Arial"/>
              <a:buNone/>
            </a:pPr>
            <a:endParaRPr lang="en-US" sz="1800" dirty="0">
              <a:latin typeface="Arial Rounded MT Bold" panose="020F0704030504030204" pitchFamily="34" charset="77"/>
            </a:endParaRPr>
          </a:p>
          <a:p>
            <a:pPr marL="0" indent="0" algn="r">
              <a:buFont typeface="Arial"/>
              <a:buNone/>
            </a:pPr>
            <a:endParaRPr lang="en-US" sz="1800" dirty="0">
              <a:latin typeface="Arial Rounded MT Bold" panose="020F0704030504030204" pitchFamily="34" charset="77"/>
            </a:endParaRPr>
          </a:p>
        </p:txBody>
      </p:sp>
      <p:sp>
        <p:nvSpPr>
          <p:cNvPr id="8" name="Content Placeholder 2"/>
          <p:cNvSpPr txBox="1">
            <a:spLocks/>
          </p:cNvSpPr>
          <p:nvPr/>
        </p:nvSpPr>
        <p:spPr>
          <a:xfrm>
            <a:off x="6701050" y="1690688"/>
            <a:ext cx="6206767"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sz="2600" b="1" dirty="0">
                <a:latin typeface="Arial Rounded MT Bold" panose="020F0704030504030204" pitchFamily="34" charset="77"/>
              </a:rPr>
              <a:t>Follow Us</a:t>
            </a:r>
          </a:p>
          <a:p>
            <a:pPr marL="0" indent="0">
              <a:buFont typeface="Arial"/>
              <a:buNone/>
              <a:defRPr/>
            </a:pPr>
            <a:endParaRPr lang="en-US" dirty="0">
              <a:latin typeface="Arial Rounded MT Bold" panose="020F0704030504030204" pitchFamily="34" charset="77"/>
            </a:endParaRPr>
          </a:p>
          <a:p>
            <a:pPr marL="0" indent="0">
              <a:buFont typeface="Arial"/>
              <a:buNone/>
              <a:defRPr/>
            </a:pPr>
            <a:endParaRPr lang="en-US" dirty="0">
              <a:latin typeface="Arial Rounded MT Bold" panose="020F0704030504030204" pitchFamily="34" charset="77"/>
            </a:endParaRPr>
          </a:p>
        </p:txBody>
      </p:sp>
      <p:pic>
        <p:nvPicPr>
          <p:cNvPr id="9" name="Picture 3" descr="Twitter logo"/>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882252" y="2350869"/>
            <a:ext cx="753674" cy="61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LinkedIn logo"/>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919724" y="3293185"/>
            <a:ext cx="678730" cy="67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Facebook logo"/>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902049" y="4303079"/>
            <a:ext cx="714081" cy="71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descr="WordPress logo"/>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846902" y="5337176"/>
            <a:ext cx="824374" cy="82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a:spLocks noChangeArrowheads="1"/>
          </p:cNvSpPr>
          <p:nvPr/>
        </p:nvSpPr>
        <p:spPr bwMode="auto">
          <a:xfrm>
            <a:off x="8005618" y="2302354"/>
            <a:ext cx="278779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latin typeface="Arial Rounded MT Bold" panose="020F0704030504030204" pitchFamily="34" charset="77"/>
                <a:cs typeface="Arial" panose="020B0604020202020204" pitchFamily="34" charset="0"/>
                <a:hlinkClick r:id="rId7"/>
              </a:rPr>
              <a:t>@LevelAccessA11y</a:t>
            </a:r>
            <a:endParaRPr lang="en-US" altLang="en-US" sz="2000" dirty="0">
              <a:solidFill>
                <a:srgbClr val="000000"/>
              </a:solidFill>
              <a:latin typeface="Arial Rounded MT Bold" panose="020F0704030504030204" pitchFamily="34" charset="77"/>
              <a:cs typeface="Arial" panose="020B0604020202020204" pitchFamily="34" charset="0"/>
            </a:endParaRPr>
          </a:p>
          <a:p>
            <a:pPr>
              <a:spcBef>
                <a:spcPct val="0"/>
              </a:spcBef>
              <a:buNone/>
            </a:pPr>
            <a:r>
              <a:rPr lang="en-US" sz="2000" b="1" dirty="0">
                <a:latin typeface="Arial Rounded MT Bold" panose="020F0704030504030204" pitchFamily="34" charset="77"/>
                <a:hlinkClick r:id="rId8"/>
              </a:rPr>
              <a:t>@</a:t>
            </a:r>
            <a:r>
              <a:rPr lang="en-US" sz="2000" dirty="0">
                <a:latin typeface="Arial Rounded MT Bold" panose="020F0704030504030204" pitchFamily="34" charset="77"/>
                <a:hlinkClick r:id="rId8"/>
              </a:rPr>
              <a:t>eBay</a:t>
            </a:r>
            <a:endParaRPr lang="en-US" altLang="en-US" sz="2000" dirty="0">
              <a:solidFill>
                <a:srgbClr val="000000"/>
              </a:solidFill>
              <a:latin typeface="Arial Rounded MT Bold" panose="020F0704030504030204" pitchFamily="34" charset="77"/>
              <a:cs typeface="Arial" panose="020B0604020202020204" pitchFamily="34" charset="0"/>
            </a:endParaRPr>
          </a:p>
        </p:txBody>
      </p:sp>
      <p:sp>
        <p:nvSpPr>
          <p:cNvPr id="22" name="TextBox 9"/>
          <p:cNvSpPr txBox="1">
            <a:spLocks noChangeArrowheads="1"/>
          </p:cNvSpPr>
          <p:nvPr/>
        </p:nvSpPr>
        <p:spPr bwMode="auto">
          <a:xfrm>
            <a:off x="8005618" y="3278607"/>
            <a:ext cx="26686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latin typeface="Arial Rounded MT Bold" panose="020F0704030504030204" pitchFamily="34" charset="77"/>
                <a:cs typeface="Arial" panose="020B0604020202020204" pitchFamily="34" charset="0"/>
                <a:hlinkClick r:id="rId9"/>
              </a:rPr>
              <a:t>Level Access</a:t>
            </a:r>
            <a:endParaRPr lang="en-US" altLang="en-US" sz="2000" dirty="0">
              <a:solidFill>
                <a:srgbClr val="000000"/>
              </a:solidFill>
              <a:latin typeface="Arial Rounded MT Bold" panose="020F0704030504030204" pitchFamily="34" charset="77"/>
              <a:cs typeface="Arial" panose="020B0604020202020204" pitchFamily="34" charset="0"/>
            </a:endParaRPr>
          </a:p>
          <a:p>
            <a:pPr eaLnBrk="1" hangingPunct="1">
              <a:spcBef>
                <a:spcPct val="0"/>
              </a:spcBef>
              <a:buFontTx/>
              <a:buNone/>
            </a:pPr>
            <a:r>
              <a:rPr lang="en-US" altLang="en-US" sz="2000" dirty="0">
                <a:solidFill>
                  <a:srgbClr val="000000"/>
                </a:solidFill>
                <a:latin typeface="Arial Rounded MT Bold" panose="020F0704030504030204" pitchFamily="34" charset="77"/>
                <a:cs typeface="Arial" panose="020B0604020202020204" pitchFamily="34" charset="0"/>
                <a:hlinkClick r:id="rId10"/>
              </a:rPr>
              <a:t>eBay</a:t>
            </a:r>
            <a:endParaRPr lang="en-US" altLang="en-US" sz="2000" dirty="0">
              <a:solidFill>
                <a:srgbClr val="000000"/>
              </a:solidFill>
              <a:latin typeface="Arial Rounded MT Bold" panose="020F0704030504030204" pitchFamily="34" charset="77"/>
              <a:cs typeface="Arial" panose="020B0604020202020204" pitchFamily="34" charset="0"/>
            </a:endParaRPr>
          </a:p>
        </p:txBody>
      </p:sp>
      <p:sp>
        <p:nvSpPr>
          <p:cNvPr id="23" name="TextBox 11"/>
          <p:cNvSpPr txBox="1">
            <a:spLocks noChangeArrowheads="1"/>
          </p:cNvSpPr>
          <p:nvPr/>
        </p:nvSpPr>
        <p:spPr bwMode="auto">
          <a:xfrm>
            <a:off x="8005618" y="4306883"/>
            <a:ext cx="27226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latin typeface="Arial Rounded MT Bold" panose="020F0704030504030204" pitchFamily="34" charset="77"/>
                <a:hlinkClick r:id="rId11"/>
              </a:rPr>
              <a:t>Level Access</a:t>
            </a:r>
            <a:endParaRPr lang="en-US" altLang="en-US" sz="2000" dirty="0">
              <a:latin typeface="Arial Rounded MT Bold" panose="020F0704030504030204" pitchFamily="34" charset="77"/>
            </a:endParaRPr>
          </a:p>
          <a:p>
            <a:pPr eaLnBrk="1" hangingPunct="1">
              <a:spcBef>
                <a:spcPct val="0"/>
              </a:spcBef>
              <a:buFontTx/>
              <a:buNone/>
            </a:pPr>
            <a:r>
              <a:rPr lang="en-US" altLang="en-US" sz="2000" dirty="0">
                <a:latin typeface="Arial Rounded MT Bold" panose="020F0704030504030204" pitchFamily="34" charset="77"/>
                <a:hlinkClick r:id="rId12"/>
              </a:rPr>
              <a:t>eBay</a:t>
            </a:r>
            <a:endParaRPr lang="en-US" altLang="en-US" sz="2000" dirty="0">
              <a:latin typeface="Arial Rounded MT Bold" panose="020F0704030504030204" pitchFamily="34" charset="77"/>
            </a:endParaRPr>
          </a:p>
        </p:txBody>
      </p:sp>
      <p:sp>
        <p:nvSpPr>
          <p:cNvPr id="24" name="TextBox 13"/>
          <p:cNvSpPr txBox="1">
            <a:spLocks noChangeArrowheads="1"/>
          </p:cNvSpPr>
          <p:nvPr/>
        </p:nvSpPr>
        <p:spPr bwMode="auto">
          <a:xfrm>
            <a:off x="8005618" y="5549308"/>
            <a:ext cx="30529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2000" dirty="0">
                <a:solidFill>
                  <a:srgbClr val="000000"/>
                </a:solidFill>
                <a:latin typeface="Arial Rounded MT Bold" panose="020F0704030504030204" pitchFamily="34" charset="77"/>
                <a:cs typeface="Arial" panose="020B0604020202020204" pitchFamily="34" charset="0"/>
                <a:hlinkClick r:id="rId13"/>
              </a:rPr>
              <a:t>Level Access Blog</a:t>
            </a:r>
            <a:r>
              <a:rPr lang="en-US" altLang="en-US" sz="2000" dirty="0">
                <a:solidFill>
                  <a:srgbClr val="000000"/>
                </a:solidFill>
                <a:latin typeface="Arial Rounded MT Bold" panose="020F0704030504030204" pitchFamily="34" charset="77"/>
                <a:cs typeface="Arial" panose="020B0604020202020204" pitchFamily="34" charset="0"/>
              </a:rPr>
              <a:t> </a:t>
            </a:r>
          </a:p>
        </p:txBody>
      </p:sp>
      <p:sp>
        <p:nvSpPr>
          <p:cNvPr id="19" name="Slide Number Placeholder 5"/>
          <p:cNvSpPr>
            <a:spLocks noGrp="1"/>
          </p:cNvSpPr>
          <p:nvPr>
            <p:ph type="sldNum" sz="quarter" idx="4"/>
          </p:nvPr>
        </p:nvSpPr>
        <p:spPr>
          <a:xfrm>
            <a:off x="838200" y="6360668"/>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47B79E6F-0CB3-0A4F-B8CD-8C41FE4062A0}" type="slidenum">
              <a:rPr lang="en-US" sz="1200" smtClean="0"/>
              <a:t>23</a:t>
            </a:fld>
            <a:endParaRPr lang="en-US" sz="1200" dirty="0">
              <a:latin typeface="Arial" charset="0"/>
              <a:ea typeface="Arial" charset="0"/>
              <a:cs typeface="Arial" charset="0"/>
            </a:endParaRPr>
          </a:p>
        </p:txBody>
      </p:sp>
      <p:sp>
        <p:nvSpPr>
          <p:cNvPr id="20" name="Footer Placeholder 4"/>
          <p:cNvSpPr>
            <a:spLocks noGrp="1"/>
          </p:cNvSpPr>
          <p:nvPr>
            <p:ph type="ftr" sz="quarter" idx="3"/>
          </p:nvPr>
        </p:nvSpPr>
        <p:spPr>
          <a:xfrm>
            <a:off x="3655621" y="6360668"/>
            <a:ext cx="488075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charset="0"/>
                <a:ea typeface="Arial" charset="0"/>
                <a:cs typeface="Arial" charset="0"/>
              </a:defRPr>
            </a:lvl1pPr>
          </a:lstStyle>
          <a:p>
            <a:r>
              <a:rPr lang="en-US" sz="1200" dirty="0"/>
              <a:t>levelaccess.com   </a:t>
            </a:r>
            <a:r>
              <a:rPr lang="en-US" sz="1200" b="1" dirty="0"/>
              <a:t> </a:t>
            </a:r>
            <a:r>
              <a:rPr lang="en-US" sz="1200" b="1" dirty="0">
                <a:solidFill>
                  <a:srgbClr val="00D81A"/>
                </a:solidFill>
              </a:rPr>
              <a:t>| </a:t>
            </a:r>
            <a:r>
              <a:rPr lang="en-US" sz="1200" b="1" dirty="0"/>
              <a:t>   </a:t>
            </a:r>
            <a:r>
              <a:rPr lang="en-US" sz="1200" dirty="0"/>
              <a:t>(</a:t>
            </a:r>
            <a:r>
              <a:rPr lang="de-DE" sz="1200" dirty="0"/>
              <a:t>800) 899-9659    </a:t>
            </a:r>
            <a:r>
              <a:rPr lang="en-US" sz="1200" b="1" dirty="0">
                <a:solidFill>
                  <a:srgbClr val="00D81A"/>
                </a:solidFill>
              </a:rPr>
              <a:t>|</a:t>
            </a:r>
            <a:r>
              <a:rPr lang="en-US" sz="1200" dirty="0"/>
              <a:t>    info@levelaccess.com</a:t>
            </a:r>
          </a:p>
        </p:txBody>
      </p:sp>
      <p:sp>
        <p:nvSpPr>
          <p:cNvPr id="16" name="Rectangle 15">
            <a:extLst>
              <a:ext uri="{FF2B5EF4-FFF2-40B4-BE49-F238E27FC236}">
                <a16:creationId xmlns:a16="http://schemas.microsoft.com/office/drawing/2014/main" id="{A725FA81-AC49-1648-B6A3-EAFA9DC18E06}"/>
              </a:ext>
            </a:extLst>
          </p:cNvPr>
          <p:cNvSpPr/>
          <p:nvPr/>
        </p:nvSpPr>
        <p:spPr>
          <a:xfrm>
            <a:off x="810227" y="6093992"/>
            <a:ext cx="6169702" cy="307777"/>
          </a:xfrm>
          <a:prstGeom prst="rect">
            <a:avLst/>
          </a:prstGeom>
        </p:spPr>
        <p:txBody>
          <a:bodyPr wrap="none">
            <a:spAutoFit/>
          </a:bodyPr>
          <a:lstStyle/>
          <a:p>
            <a:r>
              <a:rPr lang="en-US" sz="1400" i="1" dirty="0">
                <a:solidFill>
                  <a:srgbClr val="000000"/>
                </a:solidFill>
                <a:latin typeface="Arial" panose="020B0604020202020204" pitchFamily="34" charset="0"/>
                <a:cs typeface="Arial" panose="020B0604020202020204" pitchFamily="34" charset="0"/>
              </a:rPr>
              <a:t>Slide Deck Available for Download at: </a:t>
            </a:r>
            <a:r>
              <a:rPr lang="en-US" sz="1400" i="1" dirty="0">
                <a:solidFill>
                  <a:srgbClr val="000000"/>
                </a:solidFill>
                <a:latin typeface="Arial" panose="020B0604020202020204" pitchFamily="34" charset="0"/>
                <a:cs typeface="Arial" panose="020B0604020202020204" pitchFamily="34" charset="0"/>
                <a:hlinkClick r:id="rId14"/>
              </a:rPr>
              <a:t>https://www.levelaccess.com/csun18/</a:t>
            </a:r>
            <a:endParaRPr lang="en-US" sz="1400" i="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044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885585"/>
            <a:ext cx="7883424" cy="2449932"/>
          </a:xfrm>
        </p:spPr>
        <p:txBody>
          <a:bodyPr>
            <a:normAutofit/>
          </a:bodyPr>
          <a:lstStyle/>
          <a:p>
            <a:r>
              <a:rPr lang="en-US" dirty="0">
                <a:solidFill>
                  <a:srgbClr val="000000"/>
                </a:solidFill>
              </a:rPr>
              <a:t>eBay Background and Scale</a:t>
            </a:r>
          </a:p>
        </p:txBody>
      </p:sp>
    </p:spTree>
    <p:extLst>
      <p:ext uri="{BB962C8B-B14F-4D97-AF65-F5344CB8AC3E}">
        <p14:creationId xmlns:p14="http://schemas.microsoft.com/office/powerpoint/2010/main" val="113076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Business</a:t>
            </a:r>
          </a:p>
        </p:txBody>
      </p:sp>
      <p:sp>
        <p:nvSpPr>
          <p:cNvPr id="7" name="Subtitle 6">
            <a:extLst>
              <a:ext uri="{FF2B5EF4-FFF2-40B4-BE49-F238E27FC236}">
                <a16:creationId xmlns:a16="http://schemas.microsoft.com/office/drawing/2014/main" id="{29C3EC57-5DC0-3646-94ED-287E0F921D65}"/>
              </a:ext>
            </a:extLst>
          </p:cNvPr>
          <p:cNvSpPr>
            <a:spLocks noGrp="1"/>
          </p:cNvSpPr>
          <p:nvPr>
            <p:ph type="subTitle" idx="10"/>
          </p:nvPr>
        </p:nvSpPr>
        <p:spPr/>
        <p:txBody>
          <a:bodyPr>
            <a:noAutofit/>
          </a:bodyPr>
          <a:lstStyle/>
          <a:p>
            <a:r>
              <a:rPr lang="en-US" dirty="0"/>
              <a:t>eBay Background &amp; Scale</a:t>
            </a:r>
          </a:p>
        </p:txBody>
      </p:sp>
      <p:sp>
        <p:nvSpPr>
          <p:cNvPr id="13" name="Shape 149" descr="&quot;&quot;"/>
          <p:cNvSpPr/>
          <p:nvPr/>
        </p:nvSpPr>
        <p:spPr>
          <a:xfrm>
            <a:off x="6540835" y="5212312"/>
            <a:ext cx="516882" cy="516882"/>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2400">
              <a:solidFill>
                <a:schemeClr val="tx1">
                  <a:lumMod val="75000"/>
                  <a:lumOff val="25000"/>
                </a:schemeClr>
              </a:solidFill>
              <a:latin typeface="Arial Rounded MT Bold" charset="0"/>
              <a:ea typeface="Arial Rounded MT Bold" charset="0"/>
              <a:cs typeface="Arial Rounded MT Bold" charset="0"/>
              <a:sym typeface="Arial"/>
            </a:endParaRPr>
          </a:p>
        </p:txBody>
      </p:sp>
      <p:sp>
        <p:nvSpPr>
          <p:cNvPr id="14" name="Shape 150"/>
          <p:cNvSpPr txBox="1"/>
          <p:nvPr/>
        </p:nvSpPr>
        <p:spPr>
          <a:xfrm>
            <a:off x="5851032" y="5162931"/>
            <a:ext cx="918754" cy="341192"/>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1600" b="1" dirty="0">
                <a:solidFill>
                  <a:srgbClr val="000000"/>
                </a:solidFill>
                <a:latin typeface="Arial Rounded MT Bold" charset="0"/>
                <a:ea typeface="Arial Rounded MT Bold" charset="0"/>
                <a:cs typeface="Arial Rounded MT Bold" charset="0"/>
                <a:sym typeface="Arial"/>
              </a:rPr>
              <a:t>Transact</a:t>
            </a:r>
          </a:p>
        </p:txBody>
      </p:sp>
      <p:sp>
        <p:nvSpPr>
          <p:cNvPr id="15" name="Shape 151" descr="&quot;&quot;"/>
          <p:cNvSpPr/>
          <p:nvPr/>
        </p:nvSpPr>
        <p:spPr>
          <a:xfrm>
            <a:off x="6650462" y="3646551"/>
            <a:ext cx="516882" cy="516882"/>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2400">
              <a:solidFill>
                <a:schemeClr val="tx1">
                  <a:lumMod val="75000"/>
                  <a:lumOff val="25000"/>
                </a:schemeClr>
              </a:solidFill>
              <a:latin typeface="Arial Rounded MT Bold" charset="0"/>
              <a:ea typeface="Arial Rounded MT Bold" charset="0"/>
              <a:cs typeface="Arial Rounded MT Bold" charset="0"/>
              <a:sym typeface="Arial"/>
            </a:endParaRPr>
          </a:p>
        </p:txBody>
      </p:sp>
      <p:sp>
        <p:nvSpPr>
          <p:cNvPr id="16" name="Shape 152" descr="&quot;&quot;"/>
          <p:cNvSpPr/>
          <p:nvPr/>
        </p:nvSpPr>
        <p:spPr>
          <a:xfrm>
            <a:off x="5625333" y="2270221"/>
            <a:ext cx="516882" cy="516882"/>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2400">
              <a:solidFill>
                <a:schemeClr val="tx1">
                  <a:lumMod val="75000"/>
                  <a:lumOff val="25000"/>
                </a:schemeClr>
              </a:solidFill>
              <a:latin typeface="Arial Rounded MT Bold" charset="0"/>
              <a:ea typeface="Arial Rounded MT Bold" charset="0"/>
              <a:cs typeface="Arial Rounded MT Bold" charset="0"/>
              <a:sym typeface="Arial"/>
            </a:endParaRPr>
          </a:p>
        </p:txBody>
      </p:sp>
      <p:sp>
        <p:nvSpPr>
          <p:cNvPr id="17" name="Shape 153"/>
          <p:cNvSpPr txBox="1"/>
          <p:nvPr/>
        </p:nvSpPr>
        <p:spPr>
          <a:xfrm>
            <a:off x="5388154" y="2935544"/>
            <a:ext cx="821298" cy="43936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1600" b="1" dirty="0">
                <a:solidFill>
                  <a:srgbClr val="000000"/>
                </a:solidFill>
                <a:latin typeface="Arial Rounded MT Bold" charset="0"/>
                <a:ea typeface="Arial Rounded MT Bold" charset="0"/>
                <a:cs typeface="Arial Rounded MT Bold" charset="0"/>
                <a:sym typeface="Arial"/>
              </a:rPr>
              <a:t>Browse</a:t>
            </a:r>
          </a:p>
        </p:txBody>
      </p:sp>
      <p:sp>
        <p:nvSpPr>
          <p:cNvPr id="18" name="Shape 154" descr="&quot;&quot;"/>
          <p:cNvSpPr/>
          <p:nvPr/>
        </p:nvSpPr>
        <p:spPr>
          <a:xfrm>
            <a:off x="4206388" y="1938602"/>
            <a:ext cx="516882" cy="516882"/>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2400">
              <a:solidFill>
                <a:schemeClr val="tx1">
                  <a:lumMod val="75000"/>
                  <a:lumOff val="25000"/>
                </a:schemeClr>
              </a:solidFill>
              <a:latin typeface="Arial"/>
              <a:ea typeface="Arial"/>
              <a:cs typeface="Arial"/>
              <a:sym typeface="Arial"/>
            </a:endParaRPr>
          </a:p>
        </p:txBody>
      </p:sp>
      <p:sp>
        <p:nvSpPr>
          <p:cNvPr id="19" name="Shape 155"/>
          <p:cNvSpPr txBox="1"/>
          <p:nvPr/>
        </p:nvSpPr>
        <p:spPr>
          <a:xfrm>
            <a:off x="4153576" y="2492072"/>
            <a:ext cx="476341" cy="92386"/>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1600" b="1" dirty="0">
                <a:solidFill>
                  <a:srgbClr val="000000"/>
                </a:solidFill>
                <a:latin typeface="Arial Rounded MT Bold" charset="0"/>
                <a:ea typeface="Arial Rounded MT Bold" charset="0"/>
                <a:cs typeface="Arial Rounded MT Bold" charset="0"/>
                <a:sym typeface="Arial"/>
              </a:rPr>
              <a:t>List</a:t>
            </a:r>
          </a:p>
        </p:txBody>
      </p:sp>
      <p:sp>
        <p:nvSpPr>
          <p:cNvPr id="20" name="Shape 156" descr="&quot;&quot;"/>
          <p:cNvSpPr/>
          <p:nvPr/>
        </p:nvSpPr>
        <p:spPr>
          <a:xfrm>
            <a:off x="2408970" y="2139097"/>
            <a:ext cx="516882" cy="516882"/>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2400">
              <a:solidFill>
                <a:schemeClr val="tx1">
                  <a:lumMod val="75000"/>
                  <a:lumOff val="25000"/>
                </a:schemeClr>
              </a:solidFill>
              <a:latin typeface="Arial Rounded MT Bold" charset="0"/>
              <a:ea typeface="Arial Rounded MT Bold" charset="0"/>
              <a:cs typeface="Arial Rounded MT Bold" charset="0"/>
              <a:sym typeface="Arial"/>
            </a:endParaRPr>
          </a:p>
        </p:txBody>
      </p:sp>
      <p:sp>
        <p:nvSpPr>
          <p:cNvPr id="21" name="Shape 157"/>
          <p:cNvSpPr txBox="1"/>
          <p:nvPr/>
        </p:nvSpPr>
        <p:spPr>
          <a:xfrm>
            <a:off x="1797485" y="2441778"/>
            <a:ext cx="1367040" cy="2155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1600" b="1" dirty="0">
                <a:solidFill>
                  <a:srgbClr val="000000"/>
                </a:solidFill>
                <a:latin typeface="Arial Rounded MT Bold" charset="0"/>
                <a:ea typeface="Arial Rounded MT Bold" charset="0"/>
                <a:cs typeface="Arial Rounded MT Bold" charset="0"/>
                <a:sym typeface="Arial"/>
              </a:rPr>
              <a:t>Money Back</a:t>
            </a:r>
            <a:br>
              <a:rPr lang="en-US" sz="1600" b="1" dirty="0">
                <a:solidFill>
                  <a:srgbClr val="000000"/>
                </a:solidFill>
                <a:latin typeface="Arial Rounded MT Bold" charset="0"/>
                <a:ea typeface="Arial Rounded MT Bold" charset="0"/>
                <a:cs typeface="Arial Rounded MT Bold" charset="0"/>
                <a:sym typeface="Arial"/>
              </a:rPr>
            </a:br>
            <a:r>
              <a:rPr lang="en-US" sz="1600" b="1" dirty="0">
                <a:solidFill>
                  <a:srgbClr val="000000"/>
                </a:solidFill>
                <a:latin typeface="Arial Rounded MT Bold" charset="0"/>
                <a:ea typeface="Arial Rounded MT Bold" charset="0"/>
                <a:cs typeface="Arial Rounded MT Bold" charset="0"/>
                <a:sym typeface="Arial"/>
              </a:rPr>
              <a:t>Guarantee</a:t>
            </a:r>
          </a:p>
        </p:txBody>
      </p:sp>
      <p:sp>
        <p:nvSpPr>
          <p:cNvPr id="22" name="Shape 158" descr="&quot;&quot;"/>
          <p:cNvSpPr/>
          <p:nvPr/>
        </p:nvSpPr>
        <p:spPr>
          <a:xfrm>
            <a:off x="2853047" y="5218113"/>
            <a:ext cx="607323" cy="607323"/>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200">
              <a:solidFill>
                <a:schemeClr val="tx1">
                  <a:lumMod val="75000"/>
                  <a:lumOff val="25000"/>
                </a:schemeClr>
              </a:solidFill>
              <a:latin typeface="Arial Rounded MT Bold" charset="0"/>
              <a:ea typeface="Arial Rounded MT Bold" charset="0"/>
              <a:cs typeface="Arial Rounded MT Bold" charset="0"/>
              <a:sym typeface="Arial"/>
            </a:endParaRPr>
          </a:p>
        </p:txBody>
      </p:sp>
      <p:grpSp>
        <p:nvGrpSpPr>
          <p:cNvPr id="23" name="Shape 159" descr="&quot;&quot;"/>
          <p:cNvGrpSpPr/>
          <p:nvPr/>
        </p:nvGrpSpPr>
        <p:grpSpPr>
          <a:xfrm>
            <a:off x="785818" y="4409048"/>
            <a:ext cx="1195411" cy="686614"/>
            <a:chOff x="2310515" y="2583121"/>
            <a:chExt cx="1815250" cy="1200889"/>
          </a:xfrm>
        </p:grpSpPr>
        <p:sp>
          <p:nvSpPr>
            <p:cNvPr id="24" name="Shape 160"/>
            <p:cNvSpPr/>
            <p:nvPr/>
          </p:nvSpPr>
          <p:spPr>
            <a:xfrm>
              <a:off x="3037024" y="2583121"/>
              <a:ext cx="904038" cy="90403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600" b="1">
                <a:solidFill>
                  <a:srgbClr val="000000"/>
                </a:solidFill>
                <a:latin typeface="Arial Rounded MT Bold" charset="0"/>
                <a:ea typeface="Arial Rounded MT Bold" charset="0"/>
                <a:cs typeface="Arial Rounded MT Bold" charset="0"/>
                <a:sym typeface="Arial"/>
              </a:endParaRPr>
            </a:p>
          </p:txBody>
        </p:sp>
        <p:sp>
          <p:nvSpPr>
            <p:cNvPr id="25" name="Shape 161"/>
            <p:cNvSpPr txBox="1"/>
            <p:nvPr/>
          </p:nvSpPr>
          <p:spPr>
            <a:xfrm>
              <a:off x="2310515" y="3184008"/>
              <a:ext cx="1815250" cy="600002"/>
            </a:xfrm>
            <a:prstGeom prst="rect">
              <a:avLst/>
            </a:prstGeom>
            <a:solidFill>
              <a:schemeClr val="lt1"/>
            </a:solidFill>
            <a:ln>
              <a:noFill/>
            </a:ln>
          </p:spPr>
          <p:txBody>
            <a:bodyPr lIns="0" tIns="0" rIns="0" bIns="0" anchor="t" anchorCtr="0">
              <a:noAutofit/>
            </a:bodyPr>
            <a:lstStyle/>
            <a:p>
              <a:pPr marL="0" marR="0" lvl="0" indent="0" algn="ctr" rtl="0">
                <a:spcBef>
                  <a:spcPts val="0"/>
                </a:spcBef>
                <a:buSzPct val="25000"/>
                <a:buNone/>
              </a:pPr>
              <a:r>
                <a:rPr lang="en-US" sz="1600" b="1" dirty="0">
                  <a:solidFill>
                    <a:srgbClr val="000000"/>
                  </a:solidFill>
                  <a:latin typeface="Arial Rounded MT Bold" charset="0"/>
                  <a:ea typeface="Arial Rounded MT Bold" charset="0"/>
                  <a:cs typeface="Arial Rounded MT Bold" charset="0"/>
                  <a:sym typeface="Arial"/>
                </a:rPr>
                <a:t>Receive or Pick-Up</a:t>
              </a:r>
            </a:p>
          </p:txBody>
        </p:sp>
      </p:grpSp>
      <p:sp>
        <p:nvSpPr>
          <p:cNvPr id="26" name="Shape 162" descr="&quot;&quot;"/>
          <p:cNvSpPr/>
          <p:nvPr/>
        </p:nvSpPr>
        <p:spPr>
          <a:xfrm>
            <a:off x="913311" y="2766810"/>
            <a:ext cx="516882" cy="598665"/>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2400">
              <a:solidFill>
                <a:schemeClr val="tx1">
                  <a:lumMod val="75000"/>
                  <a:lumOff val="25000"/>
                </a:schemeClr>
              </a:solidFill>
              <a:latin typeface="Arial Rounded MT Bold" charset="0"/>
              <a:ea typeface="Arial Rounded MT Bold" charset="0"/>
              <a:cs typeface="Arial Rounded MT Bold" charset="0"/>
              <a:sym typeface="Arial"/>
            </a:endParaRPr>
          </a:p>
        </p:txBody>
      </p:sp>
      <p:sp>
        <p:nvSpPr>
          <p:cNvPr id="27" name="Shape 163"/>
          <p:cNvSpPr txBox="1"/>
          <p:nvPr/>
        </p:nvSpPr>
        <p:spPr>
          <a:xfrm>
            <a:off x="531819" y="3460636"/>
            <a:ext cx="1019389" cy="19566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600" b="1" dirty="0">
                <a:solidFill>
                  <a:srgbClr val="000000"/>
                </a:solidFill>
                <a:latin typeface="Arial Rounded MT Bold" charset="0"/>
                <a:ea typeface="Arial Rounded MT Bold" charset="0"/>
                <a:cs typeface="Arial Rounded MT Bold" charset="0"/>
                <a:sym typeface="Arial"/>
              </a:rPr>
              <a:t>Feedback</a:t>
            </a:r>
          </a:p>
        </p:txBody>
      </p:sp>
      <p:sp>
        <p:nvSpPr>
          <p:cNvPr id="28" name="Shape 164"/>
          <p:cNvSpPr txBox="1"/>
          <p:nvPr/>
        </p:nvSpPr>
        <p:spPr>
          <a:xfrm>
            <a:off x="2301060" y="3473644"/>
            <a:ext cx="2182371" cy="45570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dirty="0">
                <a:solidFill>
                  <a:srgbClr val="000000"/>
                </a:solidFill>
                <a:latin typeface="Arial Rounded MT Bold" charset="0"/>
                <a:ea typeface="Arial Rounded MT Bold" charset="0"/>
                <a:cs typeface="Arial Rounded MT Bold" charset="0"/>
                <a:sym typeface="Arial"/>
              </a:rPr>
              <a:t>Marketplace</a:t>
            </a:r>
          </a:p>
        </p:txBody>
      </p:sp>
      <p:pic>
        <p:nvPicPr>
          <p:cNvPr id="29" name="Shape 165" descr="null"/>
          <p:cNvPicPr preferRelativeResize="0"/>
          <p:nvPr/>
        </p:nvPicPr>
        <p:blipFill rotWithShape="1">
          <a:blip r:embed="rId2">
            <a:alphaModFix/>
          </a:blip>
          <a:srcRect/>
          <a:stretch/>
        </p:blipFill>
        <p:spPr>
          <a:xfrm>
            <a:off x="1143475" y="4147605"/>
            <a:ext cx="470459" cy="490673"/>
          </a:xfrm>
          <a:prstGeom prst="rect">
            <a:avLst/>
          </a:prstGeom>
          <a:noFill/>
          <a:ln>
            <a:noFill/>
          </a:ln>
        </p:spPr>
      </p:pic>
      <p:pic>
        <p:nvPicPr>
          <p:cNvPr id="30" name="Shape 166" descr="null"/>
          <p:cNvPicPr preferRelativeResize="0"/>
          <p:nvPr/>
        </p:nvPicPr>
        <p:blipFill rotWithShape="1">
          <a:blip r:embed="rId3">
            <a:alphaModFix/>
          </a:blip>
          <a:srcRect/>
          <a:stretch/>
        </p:blipFill>
        <p:spPr>
          <a:xfrm>
            <a:off x="2217956" y="1823007"/>
            <a:ext cx="615186" cy="513826"/>
          </a:xfrm>
          <a:prstGeom prst="rect">
            <a:avLst/>
          </a:prstGeom>
          <a:noFill/>
          <a:ln>
            <a:noFill/>
          </a:ln>
        </p:spPr>
      </p:pic>
      <p:pic>
        <p:nvPicPr>
          <p:cNvPr id="31" name="Shape 167" descr="null"/>
          <p:cNvPicPr preferRelativeResize="0"/>
          <p:nvPr/>
        </p:nvPicPr>
        <p:blipFill rotWithShape="1">
          <a:blip r:embed="rId4">
            <a:alphaModFix/>
          </a:blip>
          <a:srcRect/>
          <a:stretch/>
        </p:blipFill>
        <p:spPr>
          <a:xfrm>
            <a:off x="836836" y="2934089"/>
            <a:ext cx="468671" cy="442889"/>
          </a:xfrm>
          <a:prstGeom prst="rect">
            <a:avLst/>
          </a:prstGeom>
          <a:noFill/>
          <a:ln>
            <a:noFill/>
          </a:ln>
        </p:spPr>
      </p:pic>
      <p:pic>
        <p:nvPicPr>
          <p:cNvPr id="32" name="Shape 168" descr="null"/>
          <p:cNvPicPr preferRelativeResize="0"/>
          <p:nvPr/>
        </p:nvPicPr>
        <p:blipFill rotWithShape="1">
          <a:blip r:embed="rId5">
            <a:alphaModFix/>
          </a:blip>
          <a:srcRect/>
          <a:stretch/>
        </p:blipFill>
        <p:spPr>
          <a:xfrm>
            <a:off x="4207137" y="2051531"/>
            <a:ext cx="410287" cy="387717"/>
          </a:xfrm>
          <a:prstGeom prst="rect">
            <a:avLst/>
          </a:prstGeom>
          <a:noFill/>
          <a:ln>
            <a:noFill/>
          </a:ln>
        </p:spPr>
      </p:pic>
      <p:pic>
        <p:nvPicPr>
          <p:cNvPr id="33" name="Shape 169" descr="null"/>
          <p:cNvPicPr preferRelativeResize="0"/>
          <p:nvPr/>
        </p:nvPicPr>
        <p:blipFill rotWithShape="1">
          <a:blip r:embed="rId6">
            <a:alphaModFix/>
          </a:blip>
          <a:srcRect/>
          <a:stretch/>
        </p:blipFill>
        <p:spPr>
          <a:xfrm>
            <a:off x="5608552" y="2524618"/>
            <a:ext cx="380501" cy="359570"/>
          </a:xfrm>
          <a:prstGeom prst="rect">
            <a:avLst/>
          </a:prstGeom>
          <a:noFill/>
          <a:ln>
            <a:noFill/>
          </a:ln>
        </p:spPr>
      </p:pic>
      <p:pic>
        <p:nvPicPr>
          <p:cNvPr id="34" name="Shape 170" descr="null"/>
          <p:cNvPicPr preferRelativeResize="0"/>
          <p:nvPr/>
        </p:nvPicPr>
        <p:blipFill rotWithShape="1">
          <a:blip r:embed="rId7">
            <a:alphaModFix/>
          </a:blip>
          <a:srcRect/>
          <a:stretch/>
        </p:blipFill>
        <p:spPr>
          <a:xfrm>
            <a:off x="6197584" y="3524515"/>
            <a:ext cx="537409" cy="567477"/>
          </a:xfrm>
          <a:prstGeom prst="rect">
            <a:avLst/>
          </a:prstGeom>
          <a:noFill/>
          <a:ln>
            <a:noFill/>
          </a:ln>
        </p:spPr>
      </p:pic>
      <p:pic>
        <p:nvPicPr>
          <p:cNvPr id="35" name="Shape 172" descr="null"/>
          <p:cNvPicPr preferRelativeResize="0"/>
          <p:nvPr/>
        </p:nvPicPr>
        <p:blipFill rotWithShape="1">
          <a:blip r:embed="rId8">
            <a:alphaModFix/>
          </a:blip>
          <a:srcRect/>
          <a:stretch/>
        </p:blipFill>
        <p:spPr>
          <a:xfrm>
            <a:off x="6087496" y="4678326"/>
            <a:ext cx="445826" cy="421301"/>
          </a:xfrm>
          <a:prstGeom prst="rect">
            <a:avLst/>
          </a:prstGeom>
          <a:noFill/>
          <a:ln>
            <a:noFill/>
          </a:ln>
        </p:spPr>
      </p:pic>
      <p:pic>
        <p:nvPicPr>
          <p:cNvPr id="36" name="Shape 173" descr="null"/>
          <p:cNvPicPr preferRelativeResize="0"/>
          <p:nvPr/>
        </p:nvPicPr>
        <p:blipFill rotWithShape="1">
          <a:blip r:embed="rId9">
            <a:alphaModFix/>
          </a:blip>
          <a:srcRect/>
          <a:stretch/>
        </p:blipFill>
        <p:spPr>
          <a:xfrm>
            <a:off x="2791400" y="5078946"/>
            <a:ext cx="465518" cy="439910"/>
          </a:xfrm>
          <a:prstGeom prst="rect">
            <a:avLst/>
          </a:prstGeom>
          <a:noFill/>
          <a:ln>
            <a:noFill/>
          </a:ln>
        </p:spPr>
      </p:pic>
      <p:pic>
        <p:nvPicPr>
          <p:cNvPr id="37" name="Shape 174" descr="null"/>
          <p:cNvPicPr preferRelativeResize="0"/>
          <p:nvPr/>
        </p:nvPicPr>
        <p:blipFill rotWithShape="1">
          <a:blip r:embed="rId10">
            <a:alphaModFix/>
          </a:blip>
          <a:srcRect/>
          <a:stretch/>
        </p:blipFill>
        <p:spPr>
          <a:xfrm>
            <a:off x="4128572" y="3724569"/>
            <a:ext cx="1319160" cy="1141062"/>
          </a:xfrm>
          <a:prstGeom prst="rect">
            <a:avLst/>
          </a:prstGeom>
          <a:noFill/>
          <a:ln>
            <a:noFill/>
          </a:ln>
        </p:spPr>
      </p:pic>
      <p:sp>
        <p:nvSpPr>
          <p:cNvPr id="38" name="Shape 175"/>
          <p:cNvSpPr txBox="1"/>
          <p:nvPr/>
        </p:nvSpPr>
        <p:spPr>
          <a:xfrm>
            <a:off x="2557465" y="5487599"/>
            <a:ext cx="925190" cy="28277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600" b="1" dirty="0">
                <a:solidFill>
                  <a:srgbClr val="000000"/>
                </a:solidFill>
                <a:latin typeface="Arial Rounded MT Bold" charset="0"/>
                <a:ea typeface="Arial Rounded MT Bold" charset="0"/>
                <a:cs typeface="Arial Rounded MT Bold" charset="0"/>
                <a:sym typeface="Arial"/>
              </a:rPr>
              <a:t>Shipping</a:t>
            </a:r>
          </a:p>
        </p:txBody>
      </p:sp>
      <p:sp>
        <p:nvSpPr>
          <p:cNvPr id="39" name="Shape 176"/>
          <p:cNvSpPr txBox="1"/>
          <p:nvPr/>
        </p:nvSpPr>
        <p:spPr>
          <a:xfrm>
            <a:off x="5960083" y="4048211"/>
            <a:ext cx="1003924" cy="158086"/>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1600" b="1" dirty="0">
                <a:solidFill>
                  <a:srgbClr val="000000"/>
                </a:solidFill>
                <a:latin typeface="Arial Rounded MT Bold" charset="0"/>
                <a:ea typeface="Arial Rounded MT Bold" charset="0"/>
                <a:cs typeface="Arial Rounded MT Bold" charset="0"/>
                <a:sym typeface="Arial"/>
              </a:rPr>
              <a:t>Connect</a:t>
            </a:r>
          </a:p>
        </p:txBody>
      </p:sp>
      <p:pic>
        <p:nvPicPr>
          <p:cNvPr id="40" name="Shape 177" descr="null"/>
          <p:cNvPicPr preferRelativeResize="0"/>
          <p:nvPr/>
        </p:nvPicPr>
        <p:blipFill rotWithShape="1">
          <a:blip r:embed="rId11">
            <a:alphaModFix/>
          </a:blip>
          <a:srcRect/>
          <a:stretch/>
        </p:blipFill>
        <p:spPr>
          <a:xfrm>
            <a:off x="4488558" y="5273107"/>
            <a:ext cx="428263" cy="428263"/>
          </a:xfrm>
          <a:prstGeom prst="rect">
            <a:avLst/>
          </a:prstGeom>
          <a:noFill/>
          <a:ln>
            <a:noFill/>
          </a:ln>
        </p:spPr>
      </p:pic>
      <p:sp>
        <p:nvSpPr>
          <p:cNvPr id="41" name="Shape 178"/>
          <p:cNvSpPr txBox="1"/>
          <p:nvPr/>
        </p:nvSpPr>
        <p:spPr>
          <a:xfrm>
            <a:off x="4125842" y="5792528"/>
            <a:ext cx="1109600" cy="64135"/>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1600" b="1" dirty="0">
                <a:solidFill>
                  <a:srgbClr val="000000"/>
                </a:solidFill>
                <a:latin typeface="Arial Rounded MT Bold" charset="0"/>
                <a:ea typeface="Arial Rounded MT Bold" charset="0"/>
                <a:cs typeface="Arial Rounded MT Bold" charset="0"/>
                <a:sym typeface="Arial"/>
              </a:rPr>
              <a:t>Give Back</a:t>
            </a:r>
          </a:p>
        </p:txBody>
      </p:sp>
      <p:pic>
        <p:nvPicPr>
          <p:cNvPr id="42" name="Picture 41" descr="Person using virtual reality head unit" title="Decorative image"/>
          <p:cNvPicPr>
            <a:picLocks noChangeAspect="1"/>
          </p:cNvPicPr>
          <p:nvPr/>
        </p:nvPicPr>
        <p:blipFill rotWithShape="1">
          <a:blip r:embed="rId12" cstate="print">
            <a:extLst>
              <a:ext uri="{28A0092B-C50C-407E-A947-70E740481C1C}">
                <a14:useLocalDpi xmlns:a14="http://schemas.microsoft.com/office/drawing/2010/main"/>
              </a:ext>
            </a:extLst>
          </a:blip>
          <a:srcRect l="37611" r="-33186" b="7298"/>
          <a:stretch/>
        </p:blipFill>
        <p:spPr>
          <a:xfrm>
            <a:off x="7435094" y="1629480"/>
            <a:ext cx="6200435" cy="4310565"/>
          </a:xfrm>
          <a:prstGeom prst="rect">
            <a:avLst/>
          </a:prstGeom>
        </p:spPr>
      </p:pic>
      <p:sp>
        <p:nvSpPr>
          <p:cNvPr id="43" name="Footer Placeholder 3">
            <a:extLst>
              <a:ext uri="{FF2B5EF4-FFF2-40B4-BE49-F238E27FC236}">
                <a16:creationId xmlns:a16="http://schemas.microsoft.com/office/drawing/2014/main" id="{BFC6F157-BE59-0840-9695-69789A0ED282}"/>
              </a:ext>
            </a:extLst>
          </p:cNvPr>
          <p:cNvSpPr>
            <a:spLocks noGrp="1"/>
          </p:cNvSpPr>
          <p:nvPr>
            <p:ph type="ftr" sz="quarter" idx="3"/>
          </p:nvPr>
        </p:nvSpPr>
        <p:spPr>
          <a:xfrm>
            <a:off x="3779274" y="6356350"/>
            <a:ext cx="4633452" cy="365125"/>
          </a:xfrm>
        </p:spPr>
        <p:txBody>
          <a:bodyPr anchor="ctr"/>
          <a:lstStyle/>
          <a:p>
            <a:r>
              <a:rPr lang="en-US" dirty="0">
                <a:latin typeface="Arial" panose="020B0604020202020204" pitchFamily="34" charset="0"/>
                <a:cs typeface="Arial" panose="020B0604020202020204" pitchFamily="34" charset="0"/>
              </a:rPr>
              <a:t>levelaccess.com   </a:t>
            </a:r>
            <a:r>
              <a:rPr lang="en-US" b="1" dirty="0">
                <a:latin typeface="Arial" panose="020B0604020202020204" pitchFamily="34" charset="0"/>
                <a:cs typeface="Arial" panose="020B0604020202020204" pitchFamily="34" charset="0"/>
              </a:rPr>
              <a:t> </a:t>
            </a:r>
            <a:r>
              <a:rPr lang="en-US" b="1" dirty="0">
                <a:solidFill>
                  <a:srgbClr val="5CD344"/>
                </a:solidFill>
                <a:latin typeface="Arial" panose="020B0604020202020204" pitchFamily="34" charset="0"/>
                <a:cs typeface="Arial" panose="020B0604020202020204" pitchFamily="34" charset="0"/>
              </a:rPr>
              <a:t>|</a:t>
            </a:r>
            <a:r>
              <a:rPr lang="en-US" b="1" dirty="0">
                <a:solidFill>
                  <a:srgbClr val="00D81A"/>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de-DE" dirty="0">
                <a:latin typeface="Arial" panose="020B0604020202020204" pitchFamily="34" charset="0"/>
                <a:cs typeface="Arial" panose="020B0604020202020204" pitchFamily="34" charset="0"/>
              </a:rPr>
              <a:t>800) 899-9659    </a:t>
            </a:r>
            <a:r>
              <a:rPr lang="en-US" b="1" dirty="0">
                <a:solidFill>
                  <a:srgbClr val="5CD344"/>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info@levelaccess.com</a:t>
            </a:r>
          </a:p>
        </p:txBody>
      </p:sp>
      <p:sp>
        <p:nvSpPr>
          <p:cNvPr id="44" name="Slide Number Placeholder 4">
            <a:extLst>
              <a:ext uri="{FF2B5EF4-FFF2-40B4-BE49-F238E27FC236}">
                <a16:creationId xmlns:a16="http://schemas.microsoft.com/office/drawing/2014/main" id="{1664F145-5213-6D4C-B885-26D519870D90}"/>
              </a:ext>
            </a:extLst>
          </p:cNvPr>
          <p:cNvSpPr>
            <a:spLocks noGrp="1"/>
          </p:cNvSpPr>
          <p:nvPr>
            <p:ph type="sldNum" sz="quarter" idx="4"/>
          </p:nvPr>
        </p:nvSpPr>
        <p:spPr>
          <a:xfrm>
            <a:off x="838200" y="6356350"/>
            <a:ext cx="2743200" cy="365125"/>
          </a:xfrm>
        </p:spPr>
        <p:txBody>
          <a:bodyPr anchor="ctr"/>
          <a:lstStyle/>
          <a:p>
            <a:fld id="{2030EA8A-DA75-3443-B9EE-A63E33F4F203}" type="slidenum">
              <a:rPr lang="en-US" smtClean="0">
                <a:latin typeface="Arial" panose="020B0604020202020204" pitchFamily="34" charset="0"/>
                <a:cs typeface="Arial" panose="020B0604020202020204" pitchFamily="34" charset="0"/>
              </a:rPr>
              <a:pPr/>
              <a:t>4</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479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4E033B-BB31-48EE-9D1E-50B907D51057}"/>
              </a:ext>
            </a:extLst>
          </p:cNvPr>
          <p:cNvSpPr>
            <a:spLocks noGrp="1"/>
          </p:cNvSpPr>
          <p:nvPr>
            <p:ph type="title"/>
          </p:nvPr>
        </p:nvSpPr>
        <p:spPr/>
        <p:txBody>
          <a:bodyPr/>
          <a:lstStyle/>
          <a:p>
            <a:r>
              <a:rPr lang="en-US" dirty="0"/>
              <a:t>eBay Inc. at a Glance</a:t>
            </a:r>
          </a:p>
        </p:txBody>
      </p:sp>
      <p:sp>
        <p:nvSpPr>
          <p:cNvPr id="6" name="Subtitle 5"/>
          <p:cNvSpPr>
            <a:spLocks noGrp="1"/>
          </p:cNvSpPr>
          <p:nvPr>
            <p:ph type="subTitle" idx="10"/>
          </p:nvPr>
        </p:nvSpPr>
        <p:spPr/>
        <p:txBody>
          <a:bodyPr>
            <a:noAutofit/>
          </a:bodyPr>
          <a:lstStyle/>
          <a:p>
            <a:r>
              <a:rPr lang="en-US" dirty="0"/>
              <a:t>eBay Background &amp; Scale</a:t>
            </a:r>
          </a:p>
        </p:txBody>
      </p:sp>
      <p:pic>
        <p:nvPicPr>
          <p:cNvPr id="47" name="Picture 46" descr="Random items on a beach towel" title="Decorative image"/>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811996" y="1604800"/>
            <a:ext cx="2649467" cy="4287503"/>
          </a:xfrm>
          <a:prstGeom prst="rect">
            <a:avLst/>
          </a:prstGeom>
        </p:spPr>
      </p:pic>
      <p:grpSp>
        <p:nvGrpSpPr>
          <p:cNvPr id="48" name="Group 47" descr="ebay logos"/>
          <p:cNvGrpSpPr/>
          <p:nvPr/>
        </p:nvGrpSpPr>
        <p:grpSpPr>
          <a:xfrm>
            <a:off x="5672196" y="1563186"/>
            <a:ext cx="2977624" cy="521109"/>
            <a:chOff x="3316377" y="284884"/>
            <a:chExt cx="2300999" cy="402694"/>
          </a:xfrm>
        </p:grpSpPr>
        <p:pic>
          <p:nvPicPr>
            <p:cNvPr id="49" name="Picture 48" descr="ebay_tm_rgb.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16377" y="396452"/>
              <a:ext cx="524614" cy="210330"/>
            </a:xfrm>
            <a:prstGeom prst="rect">
              <a:avLst/>
            </a:prstGeom>
          </p:spPr>
        </p:pic>
        <p:pic>
          <p:nvPicPr>
            <p:cNvPr id="50" name="Picture 49" descr="eBayClassifieds_RGB.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94633" y="315084"/>
              <a:ext cx="622743" cy="346843"/>
            </a:xfrm>
            <a:prstGeom prst="rect">
              <a:avLst/>
            </a:prstGeom>
          </p:spPr>
        </p:pic>
        <p:pic>
          <p:nvPicPr>
            <p:cNvPr id="51" name="Picture 50" descr="stubhub logo"/>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60328" y="284884"/>
              <a:ext cx="696702" cy="402694"/>
            </a:xfrm>
            <a:prstGeom prst="rect">
              <a:avLst/>
            </a:prstGeom>
          </p:spPr>
        </p:pic>
      </p:grpSp>
      <p:grpSp>
        <p:nvGrpSpPr>
          <p:cNvPr id="2" name="Group 1" descr="&quot;&quot;"/>
          <p:cNvGrpSpPr/>
          <p:nvPr/>
        </p:nvGrpSpPr>
        <p:grpSpPr>
          <a:xfrm>
            <a:off x="1105925" y="3071776"/>
            <a:ext cx="1300356" cy="836886"/>
            <a:chOff x="1105925" y="3071776"/>
            <a:chExt cx="1300356" cy="836886"/>
          </a:xfrm>
        </p:grpSpPr>
        <p:sp>
          <p:nvSpPr>
            <p:cNvPr id="55" name="Rectangle 54"/>
            <p:cNvSpPr/>
            <p:nvPr/>
          </p:nvSpPr>
          <p:spPr>
            <a:xfrm>
              <a:off x="1105925" y="3071776"/>
              <a:ext cx="1300356" cy="646331"/>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Market Sans Semi Bold" charset="0"/>
                  <a:ea typeface="Market Sans Semi Bold" charset="0"/>
                  <a:cs typeface="Market Sans Semi Bold" charset="0"/>
                </a:rPr>
                <a:t>$2.4B</a:t>
              </a:r>
              <a:endParaRPr kumimoji="0" lang="en-US" sz="3200" b="1" i="0" u="none" strike="noStrike" kern="0" cap="none" spc="0" normalizeH="0" baseline="0" noProof="0" dirty="0">
                <a:ln>
                  <a:noFill/>
                </a:ln>
                <a:solidFill>
                  <a:srgbClr val="000000"/>
                </a:solidFill>
                <a:effectLst/>
                <a:uLnTx/>
                <a:uFillTx/>
              </a:endParaRPr>
            </a:p>
          </p:txBody>
        </p:sp>
        <p:sp>
          <p:nvSpPr>
            <p:cNvPr id="56" name="TextBox 55"/>
            <p:cNvSpPr txBox="1"/>
            <p:nvPr/>
          </p:nvSpPr>
          <p:spPr>
            <a:xfrm>
              <a:off x="1119491" y="3570108"/>
              <a:ext cx="936475" cy="338554"/>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Market Sans"/>
                  <a:cs typeface="Market Sans"/>
                </a:rPr>
                <a:t>Revenue</a:t>
              </a:r>
            </a:p>
          </p:txBody>
        </p:sp>
      </p:grpSp>
      <p:pic>
        <p:nvPicPr>
          <p:cNvPr id="54" name="Picture 53" descr="nul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592" y="2486951"/>
            <a:ext cx="376707" cy="515168"/>
          </a:xfrm>
          <a:prstGeom prst="rect">
            <a:avLst/>
          </a:prstGeom>
          <a:ln>
            <a:noFill/>
          </a:ln>
        </p:spPr>
      </p:pic>
      <p:grpSp>
        <p:nvGrpSpPr>
          <p:cNvPr id="86" name="Group 85" descr="&quot;&quot;"/>
          <p:cNvGrpSpPr/>
          <p:nvPr/>
        </p:nvGrpSpPr>
        <p:grpSpPr>
          <a:xfrm>
            <a:off x="3755589" y="2426774"/>
            <a:ext cx="2057170" cy="1467506"/>
            <a:chOff x="3755589" y="2426774"/>
            <a:chExt cx="2057170" cy="1467506"/>
          </a:xfrm>
        </p:grpSpPr>
        <p:grpSp>
          <p:nvGrpSpPr>
            <p:cNvPr id="58" name="Group 57"/>
            <p:cNvGrpSpPr/>
            <p:nvPr/>
          </p:nvGrpSpPr>
          <p:grpSpPr>
            <a:xfrm>
              <a:off x="3755589" y="3057394"/>
              <a:ext cx="2057170" cy="836886"/>
              <a:chOff x="2019362" y="1405047"/>
              <a:chExt cx="2057170" cy="836886"/>
            </a:xfrm>
          </p:grpSpPr>
          <p:sp>
            <p:nvSpPr>
              <p:cNvPr id="60" name="Rectangle 59"/>
              <p:cNvSpPr/>
              <p:nvPr/>
            </p:nvSpPr>
            <p:spPr>
              <a:xfrm>
                <a:off x="2019362" y="1405047"/>
                <a:ext cx="1313180" cy="646331"/>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Market Sans Semi Bold" charset="0"/>
                    <a:ea typeface="Market Sans Semi Bold" charset="0"/>
                    <a:cs typeface="Market Sans Semi Bold" charset="0"/>
                  </a:rPr>
                  <a:t>168M</a:t>
                </a:r>
                <a:endParaRPr kumimoji="0" lang="en-US" sz="3200" b="1" i="0" u="none" strike="noStrike" kern="0" cap="none" spc="0" normalizeH="0" baseline="0" noProof="0" dirty="0">
                  <a:ln>
                    <a:noFill/>
                  </a:ln>
                  <a:solidFill>
                    <a:srgbClr val="000000"/>
                  </a:solidFill>
                  <a:effectLst/>
                  <a:uLnTx/>
                  <a:uFillTx/>
                </a:endParaRPr>
              </a:p>
            </p:txBody>
          </p:sp>
          <p:sp>
            <p:nvSpPr>
              <p:cNvPr id="61" name="TextBox 60"/>
              <p:cNvSpPr txBox="1"/>
              <p:nvPr/>
            </p:nvSpPr>
            <p:spPr>
              <a:xfrm>
                <a:off x="2032927" y="1903379"/>
                <a:ext cx="2043605" cy="338554"/>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Market Sans"/>
                    <a:cs typeface="Market Sans"/>
                  </a:rPr>
                  <a:t>Global active</a:t>
                </a:r>
                <a:r>
                  <a:rPr kumimoji="0" lang="en-US" sz="1600" b="1" i="0" u="none" strike="noStrike" kern="0" cap="none" spc="0" normalizeH="0" noProof="0" dirty="0">
                    <a:ln>
                      <a:noFill/>
                    </a:ln>
                    <a:solidFill>
                      <a:srgbClr val="000000"/>
                    </a:solidFill>
                    <a:effectLst/>
                    <a:uLnTx/>
                    <a:uFillTx/>
                    <a:latin typeface="Market Sans"/>
                    <a:cs typeface="Market Sans"/>
                  </a:rPr>
                  <a:t> </a:t>
                </a:r>
                <a:r>
                  <a:rPr kumimoji="0" lang="en-US" sz="1600" b="1" i="0" u="none" strike="noStrike" kern="0" cap="none" spc="0" normalizeH="0" baseline="0" noProof="0" dirty="0">
                    <a:ln>
                      <a:noFill/>
                    </a:ln>
                    <a:solidFill>
                      <a:srgbClr val="000000"/>
                    </a:solidFill>
                    <a:effectLst/>
                    <a:uLnTx/>
                    <a:uFillTx/>
                    <a:latin typeface="Market Sans"/>
                    <a:cs typeface="Market Sans"/>
                  </a:rPr>
                  <a:t>buyers</a:t>
                </a:r>
              </a:p>
            </p:txBody>
          </p:sp>
        </p:grpSp>
        <p:pic>
          <p:nvPicPr>
            <p:cNvPr id="59" name="Picture 58" descr="null"/>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4770" y="2426774"/>
              <a:ext cx="657599" cy="556533"/>
            </a:xfrm>
            <a:prstGeom prst="rect">
              <a:avLst/>
            </a:prstGeom>
          </p:spPr>
        </p:pic>
      </p:grpSp>
      <p:grpSp>
        <p:nvGrpSpPr>
          <p:cNvPr id="87" name="Group 86" descr="&quot;&quot;"/>
          <p:cNvGrpSpPr/>
          <p:nvPr/>
        </p:nvGrpSpPr>
        <p:grpSpPr>
          <a:xfrm>
            <a:off x="6384105" y="2341886"/>
            <a:ext cx="1506282" cy="1553328"/>
            <a:chOff x="6384105" y="2341886"/>
            <a:chExt cx="1506282" cy="1553328"/>
          </a:xfrm>
        </p:grpSpPr>
        <p:grpSp>
          <p:nvGrpSpPr>
            <p:cNvPr id="63" name="Group 62"/>
            <p:cNvGrpSpPr/>
            <p:nvPr/>
          </p:nvGrpSpPr>
          <p:grpSpPr>
            <a:xfrm>
              <a:off x="6384105" y="3058328"/>
              <a:ext cx="1506282" cy="836886"/>
              <a:chOff x="3959566" y="1409477"/>
              <a:chExt cx="1506282" cy="836886"/>
            </a:xfrm>
          </p:grpSpPr>
          <p:sp>
            <p:nvSpPr>
              <p:cNvPr id="65" name="Rectangle 64"/>
              <p:cNvSpPr/>
              <p:nvPr/>
            </p:nvSpPr>
            <p:spPr>
              <a:xfrm>
                <a:off x="3959566" y="1409477"/>
                <a:ext cx="1184940" cy="646331"/>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Market Sans Semi Bold" charset="0"/>
                    <a:ea typeface="Market Sans Semi Bold" charset="0"/>
                    <a:cs typeface="Market Sans Semi Bold" charset="0"/>
                  </a:rPr>
                  <a:t>$11B</a:t>
                </a:r>
                <a:endParaRPr kumimoji="0" lang="en-US" sz="3200" b="1" i="0" u="none" strike="noStrike" kern="0" cap="none" spc="0" normalizeH="0" baseline="0" noProof="0" dirty="0">
                  <a:ln>
                    <a:noFill/>
                  </a:ln>
                  <a:solidFill>
                    <a:srgbClr val="000000"/>
                  </a:solidFill>
                  <a:effectLst/>
                  <a:uLnTx/>
                  <a:uFillTx/>
                </a:endParaRPr>
              </a:p>
            </p:txBody>
          </p:sp>
          <p:sp>
            <p:nvSpPr>
              <p:cNvPr id="66" name="TextBox 65"/>
              <p:cNvSpPr txBox="1"/>
              <p:nvPr/>
            </p:nvSpPr>
            <p:spPr>
              <a:xfrm>
                <a:off x="3973132" y="1907809"/>
                <a:ext cx="1492716" cy="338554"/>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Market Sans"/>
                    <a:cs typeface="Market Sans"/>
                  </a:rPr>
                  <a:t>Mobile volume</a:t>
                </a:r>
              </a:p>
            </p:txBody>
          </p:sp>
        </p:grpSp>
        <p:pic>
          <p:nvPicPr>
            <p:cNvPr id="64" name="Picture 63" descr="null"/>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5562" y="2341886"/>
              <a:ext cx="449448" cy="637925"/>
            </a:xfrm>
            <a:prstGeom prst="rect">
              <a:avLst/>
            </a:prstGeom>
          </p:spPr>
        </p:pic>
      </p:grpSp>
      <p:grpSp>
        <p:nvGrpSpPr>
          <p:cNvPr id="67" name="Group 66" descr="&quot;&quot;"/>
          <p:cNvGrpSpPr/>
          <p:nvPr/>
        </p:nvGrpSpPr>
        <p:grpSpPr>
          <a:xfrm>
            <a:off x="3742023" y="4289625"/>
            <a:ext cx="1582654" cy="1463652"/>
            <a:chOff x="2023806" y="2781518"/>
            <a:chExt cx="1582654" cy="1463652"/>
          </a:xfrm>
        </p:grpSpPr>
        <p:grpSp>
          <p:nvGrpSpPr>
            <p:cNvPr id="68" name="Group 67"/>
            <p:cNvGrpSpPr/>
            <p:nvPr/>
          </p:nvGrpSpPr>
          <p:grpSpPr>
            <a:xfrm>
              <a:off x="2023806" y="3408284"/>
              <a:ext cx="1582654" cy="836886"/>
              <a:chOff x="2023806" y="3001884"/>
              <a:chExt cx="1582654" cy="836886"/>
            </a:xfrm>
          </p:grpSpPr>
          <p:sp>
            <p:nvSpPr>
              <p:cNvPr id="70" name="Rectangle 69"/>
              <p:cNvSpPr/>
              <p:nvPr/>
            </p:nvSpPr>
            <p:spPr>
              <a:xfrm>
                <a:off x="2023806" y="3001884"/>
                <a:ext cx="1313180" cy="646331"/>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Market Sans Semi Bold" charset="0"/>
                    <a:ea typeface="Market Sans Semi Bold" charset="0"/>
                    <a:cs typeface="Market Sans Semi Bold" charset="0"/>
                  </a:rPr>
                  <a:t>380M</a:t>
                </a:r>
                <a:endParaRPr kumimoji="0" lang="en-US" sz="3200" b="1" i="0" u="none" strike="noStrike" kern="0" cap="none" spc="0" normalizeH="0" baseline="0" noProof="0" dirty="0">
                  <a:ln>
                    <a:noFill/>
                  </a:ln>
                  <a:solidFill>
                    <a:srgbClr val="000000"/>
                  </a:solidFill>
                  <a:effectLst/>
                  <a:uLnTx/>
                  <a:uFillTx/>
                </a:endParaRPr>
              </a:p>
            </p:txBody>
          </p:sp>
          <p:sp>
            <p:nvSpPr>
              <p:cNvPr id="71" name="TextBox 70"/>
              <p:cNvSpPr txBox="1"/>
              <p:nvPr/>
            </p:nvSpPr>
            <p:spPr>
              <a:xfrm>
                <a:off x="2037371" y="3500216"/>
                <a:ext cx="1569089" cy="338554"/>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Market Sans"/>
                    <a:cs typeface="Market Sans"/>
                  </a:rPr>
                  <a:t>App</a:t>
                </a:r>
                <a:r>
                  <a:rPr kumimoji="0" lang="en-US" sz="1600" b="1" i="0" u="none" strike="noStrike" kern="0" cap="none" spc="0" normalizeH="0" noProof="0">
                    <a:ln>
                      <a:noFill/>
                    </a:ln>
                    <a:solidFill>
                      <a:srgbClr val="000000"/>
                    </a:solidFill>
                    <a:effectLst/>
                    <a:uLnTx/>
                    <a:uFillTx/>
                    <a:latin typeface="Market Sans"/>
                    <a:cs typeface="Market Sans"/>
                  </a:rPr>
                  <a:t> </a:t>
                </a:r>
                <a:r>
                  <a:rPr kumimoji="0" lang="en-US" sz="1600" b="1" i="0" u="none" strike="noStrike" kern="0" cap="none" spc="0" normalizeH="0" baseline="0" noProof="0">
                    <a:ln>
                      <a:noFill/>
                    </a:ln>
                    <a:solidFill>
                      <a:srgbClr val="000000"/>
                    </a:solidFill>
                    <a:effectLst/>
                    <a:uLnTx/>
                    <a:uFillTx/>
                    <a:latin typeface="Market Sans"/>
                    <a:cs typeface="Market Sans"/>
                  </a:rPr>
                  <a:t>downloads</a:t>
                </a:r>
                <a:endParaRPr kumimoji="0" lang="en-US" sz="1600" b="1" i="0" u="none" strike="noStrike" kern="0" cap="none" spc="0" normalizeH="0" baseline="0" noProof="0" dirty="0">
                  <a:ln>
                    <a:noFill/>
                  </a:ln>
                  <a:solidFill>
                    <a:srgbClr val="000000"/>
                  </a:solidFill>
                  <a:effectLst/>
                  <a:uLnTx/>
                  <a:uFillTx/>
                  <a:latin typeface="Market Sans"/>
                  <a:cs typeface="Market Sans"/>
                </a:endParaRPr>
              </a:p>
            </p:txBody>
          </p:sp>
        </p:grpSp>
        <p:pic>
          <p:nvPicPr>
            <p:cNvPr id="69" name="Picture 68" descr="null"/>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0352" y="2781518"/>
              <a:ext cx="546012" cy="511343"/>
            </a:xfrm>
            <a:prstGeom prst="rect">
              <a:avLst/>
            </a:prstGeom>
          </p:spPr>
        </p:pic>
      </p:grpSp>
      <p:grpSp>
        <p:nvGrpSpPr>
          <p:cNvPr id="72" name="Group 71" descr="&quot;&quot;"/>
          <p:cNvGrpSpPr/>
          <p:nvPr/>
        </p:nvGrpSpPr>
        <p:grpSpPr>
          <a:xfrm>
            <a:off x="6370539" y="4307184"/>
            <a:ext cx="1531188" cy="1441293"/>
            <a:chOff x="3964010" y="2808307"/>
            <a:chExt cx="1531188" cy="1441293"/>
          </a:xfrm>
        </p:grpSpPr>
        <p:grpSp>
          <p:nvGrpSpPr>
            <p:cNvPr id="73" name="Group 72"/>
            <p:cNvGrpSpPr/>
            <p:nvPr/>
          </p:nvGrpSpPr>
          <p:grpSpPr>
            <a:xfrm>
              <a:off x="3964010" y="3412714"/>
              <a:ext cx="1531188" cy="836886"/>
              <a:chOff x="3964010" y="3006314"/>
              <a:chExt cx="1531188" cy="836886"/>
            </a:xfrm>
          </p:grpSpPr>
          <p:sp>
            <p:nvSpPr>
              <p:cNvPr id="75" name="Rectangle 74"/>
              <p:cNvSpPr/>
              <p:nvPr/>
            </p:nvSpPr>
            <p:spPr>
              <a:xfrm>
                <a:off x="3964010" y="3006314"/>
                <a:ext cx="1531188" cy="646331"/>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Market Sans Semi Bold" charset="0"/>
                    <a:ea typeface="Market Sans Semi Bold" charset="0"/>
                    <a:cs typeface="Market Sans Semi Bold" charset="0"/>
                  </a:rPr>
                  <a:t>$21.7B</a:t>
                </a:r>
                <a:endParaRPr kumimoji="0" lang="en-US" sz="3200" b="1" i="0" u="none" strike="noStrike" kern="0" cap="none" spc="0" normalizeH="0" baseline="0" noProof="0" dirty="0">
                  <a:ln>
                    <a:noFill/>
                  </a:ln>
                  <a:solidFill>
                    <a:srgbClr val="000000"/>
                  </a:solidFill>
                  <a:effectLst/>
                  <a:uLnTx/>
                  <a:uFillTx/>
                </a:endParaRPr>
              </a:p>
            </p:txBody>
          </p:sp>
          <p:sp>
            <p:nvSpPr>
              <p:cNvPr id="76" name="TextBox 75"/>
              <p:cNvSpPr txBox="1"/>
              <p:nvPr/>
            </p:nvSpPr>
            <p:spPr>
              <a:xfrm>
                <a:off x="3977576" y="3504646"/>
                <a:ext cx="617477" cy="338554"/>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Market Sans"/>
                    <a:cs typeface="Market Sans"/>
                  </a:rPr>
                  <a:t>GMV</a:t>
                </a:r>
              </a:p>
            </p:txBody>
          </p:sp>
        </p:grpSp>
        <p:pic>
          <p:nvPicPr>
            <p:cNvPr id="74" name="Picture 73" descr="null"/>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61318" y="2808307"/>
              <a:ext cx="480741" cy="500117"/>
            </a:xfrm>
            <a:prstGeom prst="rect">
              <a:avLst/>
            </a:prstGeom>
          </p:spPr>
        </p:pic>
      </p:grpSp>
      <p:grpSp>
        <p:nvGrpSpPr>
          <p:cNvPr id="77" name="Group 76" descr="&quot;&quot;"/>
          <p:cNvGrpSpPr/>
          <p:nvPr/>
        </p:nvGrpSpPr>
        <p:grpSpPr>
          <a:xfrm>
            <a:off x="1095957" y="4313518"/>
            <a:ext cx="2090155" cy="1456745"/>
            <a:chOff x="260047" y="2800981"/>
            <a:chExt cx="2378579" cy="1456745"/>
          </a:xfrm>
        </p:grpSpPr>
        <p:grpSp>
          <p:nvGrpSpPr>
            <p:cNvPr id="78" name="Group 77"/>
            <p:cNvGrpSpPr/>
            <p:nvPr/>
          </p:nvGrpSpPr>
          <p:grpSpPr>
            <a:xfrm>
              <a:off x="260047" y="3403854"/>
              <a:ext cx="2378579" cy="853872"/>
              <a:chOff x="260047" y="2997454"/>
              <a:chExt cx="2378579" cy="853872"/>
            </a:xfrm>
          </p:grpSpPr>
          <p:sp>
            <p:nvSpPr>
              <p:cNvPr id="80" name="Rectangle 79"/>
              <p:cNvSpPr/>
              <p:nvPr/>
            </p:nvSpPr>
            <p:spPr>
              <a:xfrm>
                <a:off x="274460" y="2997454"/>
                <a:ext cx="1125898" cy="646331"/>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Market Sans Semi Bold" charset="0"/>
                    <a:ea typeface="Market Sans Semi Bold" charset="0"/>
                    <a:cs typeface="Market Sans Semi Bold" charset="0"/>
                  </a:rPr>
                  <a:t>57%</a:t>
                </a:r>
                <a:endParaRPr kumimoji="0" lang="en-US" sz="3200" b="1" i="0" u="none" strike="noStrike" kern="0" cap="none" spc="0" normalizeH="0" baseline="0" noProof="0" dirty="0">
                  <a:ln>
                    <a:noFill/>
                  </a:ln>
                  <a:solidFill>
                    <a:srgbClr val="000000"/>
                  </a:solidFill>
                  <a:effectLst/>
                  <a:uLnTx/>
                  <a:uFillTx/>
                </a:endParaRPr>
              </a:p>
            </p:txBody>
          </p:sp>
          <p:sp>
            <p:nvSpPr>
              <p:cNvPr id="81" name="TextBox 80"/>
              <p:cNvSpPr txBox="1"/>
              <p:nvPr/>
            </p:nvSpPr>
            <p:spPr>
              <a:xfrm>
                <a:off x="260047" y="3512772"/>
                <a:ext cx="2378579" cy="338554"/>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Market Sans"/>
                    <a:cs typeface="Market Sans"/>
                  </a:rPr>
                  <a:t>International</a:t>
                </a:r>
                <a:r>
                  <a:rPr kumimoji="0" lang="en-US" sz="1600" b="1" i="0" u="none" strike="noStrike" kern="0" cap="none" spc="0" normalizeH="0" noProof="0" dirty="0">
                    <a:ln>
                      <a:noFill/>
                    </a:ln>
                    <a:solidFill>
                      <a:srgbClr val="000000"/>
                    </a:solidFill>
                    <a:effectLst/>
                    <a:uLnTx/>
                    <a:uFillTx/>
                    <a:latin typeface="Market Sans"/>
                    <a:cs typeface="Market Sans"/>
                  </a:rPr>
                  <a:t> </a:t>
                </a:r>
                <a:r>
                  <a:rPr kumimoji="0" lang="en-US" sz="1600" b="1" i="0" u="none" strike="noStrike" kern="0" cap="none" spc="0" normalizeH="0" baseline="0" noProof="0" dirty="0">
                    <a:ln>
                      <a:noFill/>
                    </a:ln>
                    <a:solidFill>
                      <a:srgbClr val="000000"/>
                    </a:solidFill>
                    <a:effectLst/>
                    <a:uLnTx/>
                    <a:uFillTx/>
                    <a:latin typeface="Market Sans"/>
                    <a:cs typeface="Market Sans"/>
                  </a:rPr>
                  <a:t>revenue</a:t>
                </a:r>
              </a:p>
            </p:txBody>
          </p:sp>
        </p:grpSp>
        <p:pic>
          <p:nvPicPr>
            <p:cNvPr id="79" name="Picture 78" descr="null"/>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3570" y="2800981"/>
              <a:ext cx="492172" cy="487450"/>
            </a:xfrm>
            <a:prstGeom prst="rect">
              <a:avLst/>
            </a:prstGeom>
          </p:spPr>
        </p:pic>
      </p:grpSp>
      <p:sp>
        <p:nvSpPr>
          <p:cNvPr id="83" name="TextBox 82"/>
          <p:cNvSpPr txBox="1"/>
          <p:nvPr/>
        </p:nvSpPr>
        <p:spPr>
          <a:xfrm>
            <a:off x="7200000" y="5964552"/>
            <a:ext cx="1902941" cy="275321"/>
          </a:xfrm>
          <a:prstGeom prst="rect">
            <a:avLst/>
          </a:prstGeom>
        </p:spPr>
        <p:txBody>
          <a:bodyPr vert="horz" wrap="none" lIns="91440" tIns="45720" rIns="91440" bIns="45720" rtlCol="0">
            <a:noAutofit/>
          </a:bodyPr>
          <a:lstStyle/>
          <a:p>
            <a:r>
              <a:rPr lang="en-US" sz="1200" dirty="0">
                <a:solidFill>
                  <a:schemeClr val="accent3"/>
                </a:solidFill>
                <a:latin typeface="Market Sans" charset="0"/>
                <a:ea typeface="Market Sans" charset="0"/>
                <a:cs typeface="Market Sans" charset="0"/>
              </a:rPr>
              <a:t>Data as of Q3 2017</a:t>
            </a:r>
          </a:p>
        </p:txBody>
      </p:sp>
      <p:sp>
        <p:nvSpPr>
          <p:cNvPr id="43" name="Slide Number Placeholder 4">
            <a:extLst>
              <a:ext uri="{FF2B5EF4-FFF2-40B4-BE49-F238E27FC236}">
                <a16:creationId xmlns:a16="http://schemas.microsoft.com/office/drawing/2014/main" id="{6AB7AC22-AC50-234B-9A80-3FD14BCAC2D2}"/>
              </a:ext>
            </a:extLst>
          </p:cNvPr>
          <p:cNvSpPr>
            <a:spLocks noGrp="1"/>
          </p:cNvSpPr>
          <p:nvPr>
            <p:ph type="sldNum" sz="quarter" idx="4"/>
          </p:nvPr>
        </p:nvSpPr>
        <p:spPr>
          <a:xfrm>
            <a:off x="838200" y="6356350"/>
            <a:ext cx="2743200" cy="365125"/>
          </a:xfrm>
        </p:spPr>
        <p:txBody>
          <a:bodyPr/>
          <a:lstStyle/>
          <a:p>
            <a:fld id="{2030EA8A-DA75-3443-B9EE-A63E33F4F203}" type="slidenum">
              <a:rPr lang="en-US" smtClean="0">
                <a:latin typeface="Arial" panose="020B0604020202020204" pitchFamily="34" charset="0"/>
                <a:cs typeface="Arial" panose="020B0604020202020204" pitchFamily="34" charset="0"/>
              </a:rPr>
              <a:pPr/>
              <a:t>5</a:t>
            </a:fld>
            <a:endParaRPr lang="en-US" dirty="0">
              <a:latin typeface="Arial" panose="020B0604020202020204" pitchFamily="34" charset="0"/>
              <a:cs typeface="Arial" panose="020B0604020202020204" pitchFamily="34" charset="0"/>
            </a:endParaRPr>
          </a:p>
        </p:txBody>
      </p:sp>
      <p:sp>
        <p:nvSpPr>
          <p:cNvPr id="42" name="Footer Placeholder 3">
            <a:extLst>
              <a:ext uri="{FF2B5EF4-FFF2-40B4-BE49-F238E27FC236}">
                <a16:creationId xmlns:a16="http://schemas.microsoft.com/office/drawing/2014/main" id="{8A2FA7B2-681D-F142-BA42-D09D56206195}"/>
              </a:ext>
            </a:extLst>
          </p:cNvPr>
          <p:cNvSpPr>
            <a:spLocks noGrp="1"/>
          </p:cNvSpPr>
          <p:nvPr>
            <p:ph type="ftr" sz="quarter" idx="3"/>
          </p:nvPr>
        </p:nvSpPr>
        <p:spPr>
          <a:xfrm>
            <a:off x="3779274" y="6356350"/>
            <a:ext cx="4633452" cy="365125"/>
          </a:xfrm>
        </p:spPr>
        <p:txBody>
          <a:bodyPr/>
          <a:lstStyle/>
          <a:p>
            <a:r>
              <a:rPr lang="en-US" dirty="0">
                <a:latin typeface="Arial" panose="020B0604020202020204" pitchFamily="34" charset="0"/>
                <a:cs typeface="Arial" panose="020B0604020202020204" pitchFamily="34" charset="0"/>
              </a:rPr>
              <a:t>levelaccess.com   </a:t>
            </a:r>
            <a:r>
              <a:rPr lang="en-US" b="1" dirty="0">
                <a:latin typeface="Arial" panose="020B0604020202020204" pitchFamily="34" charset="0"/>
                <a:cs typeface="Arial" panose="020B0604020202020204" pitchFamily="34" charset="0"/>
              </a:rPr>
              <a:t> </a:t>
            </a:r>
            <a:r>
              <a:rPr lang="en-US" b="1" dirty="0">
                <a:solidFill>
                  <a:srgbClr val="5CD344"/>
                </a:solidFill>
                <a:latin typeface="Arial" panose="020B0604020202020204" pitchFamily="34" charset="0"/>
                <a:cs typeface="Arial" panose="020B0604020202020204" pitchFamily="34" charset="0"/>
              </a:rPr>
              <a:t>|</a:t>
            </a:r>
            <a:r>
              <a:rPr lang="en-US" b="1" dirty="0">
                <a:solidFill>
                  <a:srgbClr val="00D81A"/>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de-DE" dirty="0">
                <a:latin typeface="Arial" panose="020B0604020202020204" pitchFamily="34" charset="0"/>
                <a:cs typeface="Arial" panose="020B0604020202020204" pitchFamily="34" charset="0"/>
              </a:rPr>
              <a:t>800) 899-9659    </a:t>
            </a:r>
            <a:r>
              <a:rPr lang="en-US" b="1" dirty="0">
                <a:solidFill>
                  <a:srgbClr val="5CD344"/>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info@levelaccess.com</a:t>
            </a:r>
          </a:p>
        </p:txBody>
      </p:sp>
    </p:spTree>
    <p:extLst>
      <p:ext uri="{BB962C8B-B14F-4D97-AF65-F5344CB8AC3E}">
        <p14:creationId xmlns:p14="http://schemas.microsoft.com/office/powerpoint/2010/main" val="44886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4E033B-BB31-48EE-9D1E-50B907D51057}"/>
              </a:ext>
            </a:extLst>
          </p:cNvPr>
          <p:cNvSpPr>
            <a:spLocks noGrp="1"/>
          </p:cNvSpPr>
          <p:nvPr>
            <p:ph type="title"/>
          </p:nvPr>
        </p:nvSpPr>
        <p:spPr/>
        <p:txBody>
          <a:bodyPr/>
          <a:lstStyle/>
          <a:p>
            <a:r>
              <a:rPr lang="en-US" dirty="0"/>
              <a:t>eBay Marketplace at a Glance</a:t>
            </a:r>
          </a:p>
        </p:txBody>
      </p:sp>
      <p:sp>
        <p:nvSpPr>
          <p:cNvPr id="6" name="Subtitle 5"/>
          <p:cNvSpPr>
            <a:spLocks noGrp="1"/>
          </p:cNvSpPr>
          <p:nvPr>
            <p:ph type="subTitle" idx="10"/>
          </p:nvPr>
        </p:nvSpPr>
        <p:spPr/>
        <p:txBody>
          <a:bodyPr>
            <a:noAutofit/>
          </a:bodyPr>
          <a:lstStyle/>
          <a:p>
            <a:r>
              <a:rPr lang="en-US" dirty="0"/>
              <a:t>eBay Background &amp; Scale</a:t>
            </a:r>
          </a:p>
        </p:txBody>
      </p:sp>
      <p:pic>
        <p:nvPicPr>
          <p:cNvPr id="47" name="Picture 46" descr="Random items on a beach towel" title="Decorative image"/>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811996" y="1604800"/>
            <a:ext cx="2649467" cy="4287503"/>
          </a:xfrm>
          <a:prstGeom prst="rect">
            <a:avLst/>
          </a:prstGeom>
        </p:spPr>
      </p:pic>
      <p:grpSp>
        <p:nvGrpSpPr>
          <p:cNvPr id="48" name="Group 47" descr="eBay, StubHub, eBay Classifieds"/>
          <p:cNvGrpSpPr/>
          <p:nvPr/>
        </p:nvGrpSpPr>
        <p:grpSpPr>
          <a:xfrm>
            <a:off x="5672196" y="1563186"/>
            <a:ext cx="2977624" cy="521109"/>
            <a:chOff x="3316377" y="284884"/>
            <a:chExt cx="2300999" cy="402694"/>
          </a:xfrm>
        </p:grpSpPr>
        <p:pic>
          <p:nvPicPr>
            <p:cNvPr id="49" name="Picture 48" descr="ebay_tm_rgb.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16377" y="396452"/>
              <a:ext cx="524614" cy="210330"/>
            </a:xfrm>
            <a:prstGeom prst="rect">
              <a:avLst/>
            </a:prstGeom>
          </p:spPr>
        </p:pic>
        <p:pic>
          <p:nvPicPr>
            <p:cNvPr id="50" name="Picture 49" descr="eBayClassifieds_RGB.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94633" y="315084"/>
              <a:ext cx="622743" cy="346843"/>
            </a:xfrm>
            <a:prstGeom prst="rect">
              <a:avLst/>
            </a:prstGeom>
          </p:spPr>
        </p:pic>
        <p:pic>
          <p:nvPicPr>
            <p:cNvPr id="51" name="Picture 50" descr="&quot;&quot;"/>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60328" y="284884"/>
              <a:ext cx="696702" cy="402694"/>
            </a:xfrm>
            <a:prstGeom prst="rect">
              <a:avLst/>
            </a:prstGeom>
          </p:spPr>
        </p:pic>
      </p:grpSp>
      <p:sp>
        <p:nvSpPr>
          <p:cNvPr id="112" name="TextBox 111"/>
          <p:cNvSpPr txBox="1"/>
          <p:nvPr/>
        </p:nvSpPr>
        <p:spPr>
          <a:xfrm>
            <a:off x="7397587" y="5989759"/>
            <a:ext cx="1902941" cy="275321"/>
          </a:xfrm>
          <a:prstGeom prst="rect">
            <a:avLst/>
          </a:prstGeom>
        </p:spPr>
        <p:txBody>
          <a:bodyPr vert="horz" wrap="none" lIns="91440" tIns="45720" rIns="91440" bIns="45720" rtlCol="0">
            <a:noAutofit/>
          </a:bodyPr>
          <a:lstStyle/>
          <a:p>
            <a:r>
              <a:rPr lang="en-US" sz="1200" dirty="0">
                <a:solidFill>
                  <a:schemeClr val="accent3"/>
                </a:solidFill>
                <a:latin typeface="Market Sans" charset="0"/>
                <a:ea typeface="Market Sans" charset="0"/>
                <a:cs typeface="Market Sans" charset="0"/>
              </a:rPr>
              <a:t>Data as of Q3 2017</a:t>
            </a:r>
          </a:p>
        </p:txBody>
      </p:sp>
      <p:grpSp>
        <p:nvGrpSpPr>
          <p:cNvPr id="113" name="Group 112" descr="&quot;&quot;"/>
          <p:cNvGrpSpPr/>
          <p:nvPr/>
        </p:nvGrpSpPr>
        <p:grpSpPr>
          <a:xfrm>
            <a:off x="920175" y="2238754"/>
            <a:ext cx="1531188" cy="1523394"/>
            <a:chOff x="348673" y="2095876"/>
            <a:chExt cx="1531188" cy="1523394"/>
          </a:xfrm>
        </p:grpSpPr>
        <p:grpSp>
          <p:nvGrpSpPr>
            <p:cNvPr id="114" name="Group 113"/>
            <p:cNvGrpSpPr/>
            <p:nvPr/>
          </p:nvGrpSpPr>
          <p:grpSpPr>
            <a:xfrm>
              <a:off x="348673" y="2782384"/>
              <a:ext cx="1531188" cy="836886"/>
              <a:chOff x="270015" y="1400617"/>
              <a:chExt cx="1531188" cy="836886"/>
            </a:xfrm>
          </p:grpSpPr>
          <p:sp>
            <p:nvSpPr>
              <p:cNvPr id="116" name="Rectangle 115"/>
              <p:cNvSpPr/>
              <p:nvPr/>
            </p:nvSpPr>
            <p:spPr>
              <a:xfrm>
                <a:off x="270015" y="1400617"/>
                <a:ext cx="1531188" cy="646331"/>
              </a:xfrm>
              <a:prstGeom prst="rect">
                <a:avLst/>
              </a:prstGeom>
            </p:spPr>
            <p:txBody>
              <a:bodyPr wrap="none">
                <a:spAutoFit/>
              </a:bodyPr>
              <a:lstStyle/>
              <a:p>
                <a:pPr lvl="0" defTabSz="457189"/>
                <a:r>
                  <a:rPr kumimoji="0" lang="en-US" sz="3600" b="1" i="0" u="none" strike="noStrike" kern="0" cap="none" spc="0" normalizeH="0" baseline="0" noProof="0" dirty="0">
                    <a:ln>
                      <a:noFill/>
                    </a:ln>
                    <a:solidFill>
                      <a:srgbClr val="000000"/>
                    </a:solidFill>
                    <a:effectLst/>
                    <a:uLnTx/>
                    <a:uFillTx/>
                    <a:latin typeface="Market Sans Semi Bold" charset="0"/>
                    <a:ea typeface="Market Sans Semi Bold" charset="0"/>
                    <a:cs typeface="Market Sans Semi Bold" charset="0"/>
                  </a:rPr>
                  <a:t>$</a:t>
                </a:r>
                <a:r>
                  <a:rPr lang="en-US" sz="3600" b="1" dirty="0">
                    <a:solidFill>
                      <a:srgbClr val="000000"/>
                    </a:solidFill>
                    <a:latin typeface="Market Sans Semi Bold" charset="0"/>
                    <a:ea typeface="Market Sans Semi Bold" charset="0"/>
                    <a:cs typeface="Market Sans Semi Bold" charset="0"/>
                  </a:rPr>
                  <a:t>20.5</a:t>
                </a:r>
                <a:r>
                  <a:rPr kumimoji="0" lang="en-US" sz="3600" b="1" i="0" u="none" strike="noStrike" kern="0" cap="none" spc="0" normalizeH="0" baseline="0" noProof="0" dirty="0">
                    <a:ln>
                      <a:noFill/>
                    </a:ln>
                    <a:solidFill>
                      <a:srgbClr val="000000"/>
                    </a:solidFill>
                    <a:effectLst/>
                    <a:uLnTx/>
                    <a:uFillTx/>
                    <a:latin typeface="Market Sans Semi Bold" charset="0"/>
                    <a:ea typeface="Market Sans Semi Bold" charset="0"/>
                    <a:cs typeface="Market Sans Semi Bold" charset="0"/>
                  </a:rPr>
                  <a:t>B</a:t>
                </a:r>
                <a:endParaRPr kumimoji="0" lang="en-US" sz="3200" b="0" i="0" u="none" strike="noStrike" kern="0" cap="none" spc="0" normalizeH="0" baseline="0" noProof="0" dirty="0">
                  <a:ln>
                    <a:noFill/>
                  </a:ln>
                  <a:solidFill>
                    <a:srgbClr val="000000"/>
                  </a:solidFill>
                  <a:effectLst/>
                  <a:uLnTx/>
                  <a:uFillTx/>
                </a:endParaRPr>
              </a:p>
            </p:txBody>
          </p:sp>
          <p:sp>
            <p:nvSpPr>
              <p:cNvPr id="117" name="TextBox 116"/>
              <p:cNvSpPr txBox="1"/>
              <p:nvPr/>
            </p:nvSpPr>
            <p:spPr>
              <a:xfrm>
                <a:off x="283581" y="1898949"/>
                <a:ext cx="617477" cy="338554"/>
              </a:xfrm>
              <a:prstGeom prst="rect">
                <a:avLst/>
              </a:prstGeom>
              <a:noFill/>
            </p:spPr>
            <p:txBody>
              <a:bodyPr wrap="none" rtlCol="0">
                <a:spAutoFit/>
              </a:bodyPr>
              <a:lstStyle/>
              <a:p>
                <a:pPr lvl="0" defTabSz="457189"/>
                <a:r>
                  <a:rPr lang="en-US" sz="1600" b="1" kern="0" dirty="0">
                    <a:solidFill>
                      <a:srgbClr val="000000"/>
                    </a:solidFill>
                    <a:latin typeface="Market Sans"/>
                    <a:cs typeface="Market Sans"/>
                  </a:rPr>
                  <a:t>GMV</a:t>
                </a:r>
              </a:p>
            </p:txBody>
          </p:sp>
        </p:grpSp>
        <p:pic>
          <p:nvPicPr>
            <p:cNvPr id="115" name="Picture 114" descr="null"/>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195" y="2095876"/>
              <a:ext cx="491613" cy="638346"/>
            </a:xfrm>
            <a:prstGeom prst="rect">
              <a:avLst/>
            </a:prstGeom>
          </p:spPr>
        </p:pic>
      </p:grpSp>
      <p:grpSp>
        <p:nvGrpSpPr>
          <p:cNvPr id="118" name="Group 117" descr="&quot;&quot;"/>
          <p:cNvGrpSpPr/>
          <p:nvPr/>
        </p:nvGrpSpPr>
        <p:grpSpPr>
          <a:xfrm>
            <a:off x="3755585" y="2213423"/>
            <a:ext cx="1172858" cy="1559648"/>
            <a:chOff x="2769741" y="2070545"/>
            <a:chExt cx="1172858" cy="1559648"/>
          </a:xfrm>
        </p:grpSpPr>
        <p:grpSp>
          <p:nvGrpSpPr>
            <p:cNvPr id="119" name="Group 118"/>
            <p:cNvGrpSpPr/>
            <p:nvPr/>
          </p:nvGrpSpPr>
          <p:grpSpPr>
            <a:xfrm>
              <a:off x="2769741" y="2779019"/>
              <a:ext cx="1172858" cy="851174"/>
              <a:chOff x="2019362" y="1405047"/>
              <a:chExt cx="1172858" cy="851174"/>
            </a:xfrm>
          </p:grpSpPr>
          <p:sp>
            <p:nvSpPr>
              <p:cNvPr id="121" name="Rectangle 120"/>
              <p:cNvSpPr/>
              <p:nvPr/>
            </p:nvSpPr>
            <p:spPr>
              <a:xfrm>
                <a:off x="2019362" y="1405047"/>
                <a:ext cx="1069524" cy="646331"/>
              </a:xfrm>
              <a:prstGeom prst="rect">
                <a:avLst/>
              </a:prstGeom>
            </p:spPr>
            <p:txBody>
              <a:bodyPr wrap="none">
                <a:spAutoFit/>
              </a:bodyPr>
              <a:lstStyle/>
              <a:p>
                <a:r>
                  <a:rPr lang="en-US" sz="3600" b="1" dirty="0">
                    <a:solidFill>
                      <a:srgbClr val="000000"/>
                    </a:solidFill>
                    <a:latin typeface="Market Sans Semi Bold" charset="0"/>
                    <a:ea typeface="Market Sans Semi Bold" charset="0"/>
                    <a:cs typeface="Market Sans Semi Bold" charset="0"/>
                  </a:rPr>
                  <a:t>1.1B</a:t>
                </a:r>
                <a:endParaRPr lang="en-US" sz="3200" dirty="0">
                  <a:solidFill>
                    <a:srgbClr val="000000"/>
                  </a:solidFill>
                </a:endParaRPr>
              </a:p>
            </p:txBody>
          </p:sp>
          <p:sp>
            <p:nvSpPr>
              <p:cNvPr id="122" name="TextBox 121"/>
              <p:cNvSpPr txBox="1"/>
              <p:nvPr/>
            </p:nvSpPr>
            <p:spPr>
              <a:xfrm>
                <a:off x="2032928" y="1917667"/>
                <a:ext cx="1159292" cy="338554"/>
              </a:xfrm>
              <a:prstGeom prst="rect">
                <a:avLst/>
              </a:prstGeom>
              <a:noFill/>
            </p:spPr>
            <p:txBody>
              <a:bodyPr wrap="none" rtlCol="0">
                <a:spAutoFit/>
              </a:bodyPr>
              <a:lstStyle/>
              <a:p>
                <a:pPr lvl="0" defTabSz="457189"/>
                <a:r>
                  <a:rPr lang="en-US" sz="1600" b="1" kern="0" dirty="0">
                    <a:solidFill>
                      <a:srgbClr val="000000"/>
                    </a:solidFill>
                    <a:latin typeface="Market Sans"/>
                    <a:cs typeface="Market Sans"/>
                  </a:rPr>
                  <a:t>Live listings</a:t>
                </a:r>
              </a:p>
            </p:txBody>
          </p:sp>
        </p:grpSp>
        <p:pic>
          <p:nvPicPr>
            <p:cNvPr id="120" name="Picture 119" descr="null"/>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0053" y="2070545"/>
              <a:ext cx="589863" cy="652695"/>
            </a:xfrm>
            <a:prstGeom prst="rect">
              <a:avLst/>
            </a:prstGeom>
          </p:spPr>
        </p:pic>
      </p:grpSp>
      <p:grpSp>
        <p:nvGrpSpPr>
          <p:cNvPr id="123" name="Group 122" descr="&quot;&quot;"/>
          <p:cNvGrpSpPr/>
          <p:nvPr/>
        </p:nvGrpSpPr>
        <p:grpSpPr>
          <a:xfrm>
            <a:off x="6212649" y="2290582"/>
            <a:ext cx="1733909" cy="1490458"/>
            <a:chOff x="5012491" y="2147704"/>
            <a:chExt cx="1733909" cy="1490458"/>
          </a:xfrm>
        </p:grpSpPr>
        <p:grpSp>
          <p:nvGrpSpPr>
            <p:cNvPr id="124" name="Group 123"/>
            <p:cNvGrpSpPr/>
            <p:nvPr/>
          </p:nvGrpSpPr>
          <p:grpSpPr>
            <a:xfrm>
              <a:off x="5012491" y="2786988"/>
              <a:ext cx="1733909" cy="851174"/>
              <a:chOff x="3959566" y="1409477"/>
              <a:chExt cx="1733909" cy="851174"/>
            </a:xfrm>
          </p:grpSpPr>
          <p:sp>
            <p:nvSpPr>
              <p:cNvPr id="126" name="Rectangle 125"/>
              <p:cNvSpPr/>
              <p:nvPr/>
            </p:nvSpPr>
            <p:spPr>
              <a:xfrm>
                <a:off x="3959566" y="1409477"/>
                <a:ext cx="989373" cy="646331"/>
              </a:xfrm>
              <a:prstGeom prst="rect">
                <a:avLst/>
              </a:prstGeom>
            </p:spPr>
            <p:txBody>
              <a:bodyPr wrap="none">
                <a:spAutoFit/>
              </a:bodyPr>
              <a:lstStyle/>
              <a:p>
                <a:r>
                  <a:rPr lang="en-US" sz="3600" b="1" dirty="0">
                    <a:solidFill>
                      <a:srgbClr val="000000"/>
                    </a:solidFill>
                    <a:latin typeface="Market Sans Semi Bold" charset="0"/>
                    <a:ea typeface="Market Sans Semi Bold" charset="0"/>
                    <a:cs typeface="Market Sans Semi Bold" charset="0"/>
                  </a:rPr>
                  <a:t>81%</a:t>
                </a:r>
                <a:endParaRPr lang="en-US" sz="3200" dirty="0">
                  <a:solidFill>
                    <a:srgbClr val="000000"/>
                  </a:solidFill>
                </a:endParaRPr>
              </a:p>
            </p:txBody>
          </p:sp>
          <p:sp>
            <p:nvSpPr>
              <p:cNvPr id="127" name="TextBox 126"/>
              <p:cNvSpPr txBox="1"/>
              <p:nvPr/>
            </p:nvSpPr>
            <p:spPr>
              <a:xfrm>
                <a:off x="3973132" y="1922097"/>
                <a:ext cx="1720343" cy="338554"/>
              </a:xfrm>
              <a:prstGeom prst="rect">
                <a:avLst/>
              </a:prstGeom>
              <a:noFill/>
            </p:spPr>
            <p:txBody>
              <a:bodyPr wrap="none" rtlCol="0">
                <a:spAutoFit/>
              </a:bodyPr>
              <a:lstStyle/>
              <a:p>
                <a:pPr lvl="0" defTabSz="457189"/>
                <a:r>
                  <a:rPr lang="en-US" sz="1600" b="1" kern="0" dirty="0">
                    <a:solidFill>
                      <a:srgbClr val="000000"/>
                    </a:solidFill>
                    <a:latin typeface="Market Sans"/>
                    <a:cs typeface="Market Sans"/>
                  </a:rPr>
                  <a:t>Items sold as new</a:t>
                </a:r>
              </a:p>
            </p:txBody>
          </p:sp>
        </p:grpSp>
        <p:pic>
          <p:nvPicPr>
            <p:cNvPr id="125" name="Picture 124" descr="null"/>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6232" y="2147704"/>
              <a:ext cx="635973" cy="538231"/>
            </a:xfrm>
            <a:prstGeom prst="rect">
              <a:avLst/>
            </a:prstGeom>
          </p:spPr>
        </p:pic>
      </p:grpSp>
      <p:grpSp>
        <p:nvGrpSpPr>
          <p:cNvPr id="128" name="Group 127" descr="&quot;&quot;"/>
          <p:cNvGrpSpPr/>
          <p:nvPr/>
        </p:nvGrpSpPr>
        <p:grpSpPr>
          <a:xfrm>
            <a:off x="924619" y="4051560"/>
            <a:ext cx="2340896" cy="1838207"/>
            <a:chOff x="353117" y="4037271"/>
            <a:chExt cx="2340896" cy="1838207"/>
          </a:xfrm>
        </p:grpSpPr>
        <p:grpSp>
          <p:nvGrpSpPr>
            <p:cNvPr id="129" name="Group 128"/>
            <p:cNvGrpSpPr/>
            <p:nvPr/>
          </p:nvGrpSpPr>
          <p:grpSpPr>
            <a:xfrm>
              <a:off x="353117" y="4778083"/>
              <a:ext cx="2340896" cy="1097395"/>
              <a:chOff x="274459" y="2997454"/>
              <a:chExt cx="2340896" cy="1097395"/>
            </a:xfrm>
          </p:grpSpPr>
          <p:sp>
            <p:nvSpPr>
              <p:cNvPr id="131" name="Rectangle 130"/>
              <p:cNvSpPr/>
              <p:nvPr/>
            </p:nvSpPr>
            <p:spPr>
              <a:xfrm>
                <a:off x="274459" y="2997454"/>
                <a:ext cx="989373" cy="646331"/>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Market Sans Semi Bold" charset="0"/>
                    <a:ea typeface="Market Sans Semi Bold" charset="0"/>
                    <a:cs typeface="Market Sans Semi Bold" charset="0"/>
                  </a:rPr>
                  <a:t>69%</a:t>
                </a:r>
                <a:endParaRPr kumimoji="0" lang="en-US" sz="3200" b="0" i="0" u="none" strike="noStrike" kern="0" cap="none" spc="0" normalizeH="0" baseline="0" noProof="0" dirty="0">
                  <a:ln>
                    <a:noFill/>
                  </a:ln>
                  <a:solidFill>
                    <a:srgbClr val="000000"/>
                  </a:solidFill>
                  <a:effectLst/>
                  <a:uLnTx/>
                  <a:uFillTx/>
                </a:endParaRPr>
              </a:p>
            </p:txBody>
          </p:sp>
          <p:sp>
            <p:nvSpPr>
              <p:cNvPr id="132" name="TextBox 131"/>
              <p:cNvSpPr txBox="1"/>
              <p:nvPr/>
            </p:nvSpPr>
            <p:spPr>
              <a:xfrm>
                <a:off x="288025" y="3510074"/>
                <a:ext cx="2327330" cy="584775"/>
              </a:xfrm>
              <a:prstGeom prst="rect">
                <a:avLst/>
              </a:prstGeom>
              <a:noFill/>
            </p:spPr>
            <p:txBody>
              <a:bodyPr wrap="square" rtlCol="0">
                <a:spAutoFit/>
              </a:bodyPr>
              <a:lstStyle/>
              <a:p>
                <a:pPr lvl="0" defTabSz="457189"/>
                <a:r>
                  <a:rPr lang="en-US" sz="1600" b="1" kern="0" dirty="0">
                    <a:solidFill>
                      <a:srgbClr val="000000"/>
                    </a:solidFill>
                    <a:latin typeface="Market Sans"/>
                    <a:cs typeface="Market Sans"/>
                  </a:rPr>
                  <a:t>Transactions that ship </a:t>
                </a:r>
              </a:p>
              <a:p>
                <a:pPr lvl="0" defTabSz="457189"/>
                <a:r>
                  <a:rPr lang="en-US" sz="1600" b="1" kern="0" dirty="0">
                    <a:solidFill>
                      <a:srgbClr val="000000"/>
                    </a:solidFill>
                    <a:latin typeface="Market Sans"/>
                    <a:cs typeface="Market Sans"/>
                  </a:rPr>
                  <a:t>For free (US, UK, DE)</a:t>
                </a:r>
              </a:p>
            </p:txBody>
          </p:sp>
        </p:grpSp>
        <p:pic>
          <p:nvPicPr>
            <p:cNvPr id="130" name="Picture 129" descr="null"/>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698" y="4037271"/>
              <a:ext cx="612465" cy="680664"/>
            </a:xfrm>
            <a:prstGeom prst="rect">
              <a:avLst/>
            </a:prstGeom>
          </p:spPr>
        </p:pic>
      </p:grpSp>
      <p:grpSp>
        <p:nvGrpSpPr>
          <p:cNvPr id="133" name="Group 132" descr="&quot;&quot;"/>
          <p:cNvGrpSpPr/>
          <p:nvPr/>
        </p:nvGrpSpPr>
        <p:grpSpPr>
          <a:xfrm>
            <a:off x="3742019" y="4029249"/>
            <a:ext cx="2206795" cy="1870579"/>
            <a:chOff x="2756175" y="4014960"/>
            <a:chExt cx="2206795" cy="1870579"/>
          </a:xfrm>
        </p:grpSpPr>
        <p:grpSp>
          <p:nvGrpSpPr>
            <p:cNvPr id="134" name="Group 133"/>
            <p:cNvGrpSpPr/>
            <p:nvPr/>
          </p:nvGrpSpPr>
          <p:grpSpPr>
            <a:xfrm>
              <a:off x="2756175" y="4788144"/>
              <a:ext cx="2206795" cy="1097395"/>
              <a:chOff x="2023806" y="3001884"/>
              <a:chExt cx="2206795" cy="1097395"/>
            </a:xfrm>
          </p:grpSpPr>
          <p:sp>
            <p:nvSpPr>
              <p:cNvPr id="136" name="Rectangle 135"/>
              <p:cNvSpPr/>
              <p:nvPr/>
            </p:nvSpPr>
            <p:spPr>
              <a:xfrm>
                <a:off x="2023806" y="3001884"/>
                <a:ext cx="1428596" cy="646331"/>
              </a:xfrm>
              <a:prstGeom prst="rect">
                <a:avLst/>
              </a:prstGeom>
            </p:spPr>
            <p:txBody>
              <a:bodyPr wrap="none">
                <a:spAutoFit/>
              </a:bodyPr>
              <a:lstStyle/>
              <a:p>
                <a:r>
                  <a:rPr lang="en-US" sz="3600" b="1" dirty="0">
                    <a:solidFill>
                      <a:srgbClr val="000000"/>
                    </a:solidFill>
                    <a:latin typeface="Market Sans Semi Bold" charset="0"/>
                    <a:ea typeface="Market Sans Semi Bold" charset="0"/>
                    <a:cs typeface="Market Sans Semi Bold" charset="0"/>
                  </a:rPr>
                  <a:t>12.4M</a:t>
                </a:r>
                <a:endParaRPr lang="en-US" sz="3200" dirty="0">
                  <a:solidFill>
                    <a:srgbClr val="000000"/>
                  </a:solidFill>
                </a:endParaRPr>
              </a:p>
            </p:txBody>
          </p:sp>
          <p:sp>
            <p:nvSpPr>
              <p:cNvPr id="137" name="TextBox 136"/>
              <p:cNvSpPr txBox="1"/>
              <p:nvPr/>
            </p:nvSpPr>
            <p:spPr>
              <a:xfrm>
                <a:off x="2037372" y="3514504"/>
                <a:ext cx="2193229" cy="584775"/>
              </a:xfrm>
              <a:prstGeom prst="rect">
                <a:avLst/>
              </a:prstGeom>
              <a:noFill/>
            </p:spPr>
            <p:txBody>
              <a:bodyPr wrap="none" rtlCol="0">
                <a:spAutoFit/>
              </a:bodyPr>
              <a:lstStyle/>
              <a:p>
                <a:pPr lvl="0" defTabSz="457189"/>
                <a:r>
                  <a:rPr lang="en-US" sz="1600" b="1" kern="0" dirty="0">
                    <a:solidFill>
                      <a:srgbClr val="000000"/>
                    </a:solidFill>
                    <a:latin typeface="Market Sans"/>
                    <a:cs typeface="Market Sans"/>
                  </a:rPr>
                  <a:t>New listings added via </a:t>
                </a:r>
                <a:br>
                  <a:rPr lang="en-US" sz="1600" b="1" kern="0" dirty="0">
                    <a:solidFill>
                      <a:srgbClr val="000000"/>
                    </a:solidFill>
                    <a:latin typeface="Market Sans"/>
                    <a:cs typeface="Market Sans"/>
                  </a:rPr>
                </a:br>
                <a:r>
                  <a:rPr lang="en-US" sz="1600" b="1" kern="0" dirty="0">
                    <a:solidFill>
                      <a:srgbClr val="000000"/>
                    </a:solidFill>
                    <a:latin typeface="Market Sans"/>
                    <a:cs typeface="Market Sans"/>
                  </a:rPr>
                  <a:t>mobile per week</a:t>
                </a:r>
              </a:p>
            </p:txBody>
          </p:sp>
        </p:grpSp>
        <p:pic>
          <p:nvPicPr>
            <p:cNvPr id="135" name="Picture 134" descr="null"/>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3662" y="4014960"/>
              <a:ext cx="449919" cy="658070"/>
            </a:xfrm>
            <a:prstGeom prst="rect">
              <a:avLst/>
            </a:prstGeom>
          </p:spPr>
        </p:pic>
      </p:grpSp>
      <p:grpSp>
        <p:nvGrpSpPr>
          <p:cNvPr id="138" name="Group 137" descr="&quot;&quot;"/>
          <p:cNvGrpSpPr/>
          <p:nvPr/>
        </p:nvGrpSpPr>
        <p:grpSpPr>
          <a:xfrm>
            <a:off x="6199083" y="4046329"/>
            <a:ext cx="2136409" cy="1839211"/>
            <a:chOff x="4998925" y="4032040"/>
            <a:chExt cx="2136409" cy="1839211"/>
          </a:xfrm>
        </p:grpSpPr>
        <p:grpSp>
          <p:nvGrpSpPr>
            <p:cNvPr id="139" name="Group 138"/>
            <p:cNvGrpSpPr/>
            <p:nvPr/>
          </p:nvGrpSpPr>
          <p:grpSpPr>
            <a:xfrm>
              <a:off x="4998925" y="4770114"/>
              <a:ext cx="2136409" cy="1101137"/>
              <a:chOff x="3964010" y="3006314"/>
              <a:chExt cx="2136409" cy="1101137"/>
            </a:xfrm>
          </p:grpSpPr>
          <p:sp>
            <p:nvSpPr>
              <p:cNvPr id="141" name="Rectangle 140"/>
              <p:cNvSpPr/>
              <p:nvPr/>
            </p:nvSpPr>
            <p:spPr>
              <a:xfrm>
                <a:off x="3964010" y="3006314"/>
                <a:ext cx="989373" cy="646331"/>
              </a:xfrm>
              <a:prstGeom prst="rect">
                <a:avLst/>
              </a:prstGeom>
            </p:spPr>
            <p:txBody>
              <a:bodyPr wrap="none">
                <a:spAutoFit/>
              </a:bodyPr>
              <a:lstStyle/>
              <a:p>
                <a:r>
                  <a:rPr lang="en-US" sz="3600" b="1" dirty="0">
                    <a:solidFill>
                      <a:srgbClr val="000000"/>
                    </a:solidFill>
                    <a:latin typeface="Market Sans Semi Bold" charset="0"/>
                    <a:ea typeface="Market Sans Semi Bold" charset="0"/>
                    <a:cs typeface="Market Sans Semi Bold" charset="0"/>
                  </a:rPr>
                  <a:t>61%</a:t>
                </a:r>
                <a:endParaRPr lang="en-US" sz="3200" dirty="0">
                  <a:solidFill>
                    <a:srgbClr val="000000"/>
                  </a:solidFill>
                </a:endParaRPr>
              </a:p>
            </p:txBody>
          </p:sp>
          <p:sp>
            <p:nvSpPr>
              <p:cNvPr id="142" name="TextBox 141"/>
              <p:cNvSpPr txBox="1"/>
              <p:nvPr/>
            </p:nvSpPr>
            <p:spPr>
              <a:xfrm>
                <a:off x="3977576" y="3522676"/>
                <a:ext cx="2122843" cy="584775"/>
              </a:xfrm>
              <a:prstGeom prst="rect">
                <a:avLst/>
              </a:prstGeom>
              <a:noFill/>
            </p:spPr>
            <p:txBody>
              <a:bodyPr wrap="square" rtlCol="0">
                <a:spAutoFit/>
              </a:bodyPr>
              <a:lstStyle/>
              <a:p>
                <a:pPr lvl="0" defTabSz="457189"/>
                <a:r>
                  <a:rPr lang="en-US" sz="1600" b="1" kern="0" dirty="0">
                    <a:solidFill>
                      <a:srgbClr val="000000"/>
                    </a:solidFill>
                    <a:latin typeface="Market Sans"/>
                    <a:cs typeface="Market Sans"/>
                  </a:rPr>
                  <a:t>Platform GMV touched by mobile</a:t>
                </a:r>
              </a:p>
            </p:txBody>
          </p:sp>
        </p:grpSp>
        <p:pic>
          <p:nvPicPr>
            <p:cNvPr id="140" name="Picture 139" descr="&quot;&quot;"/>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6231" y="4032040"/>
              <a:ext cx="635973" cy="640990"/>
            </a:xfrm>
            <a:prstGeom prst="rect">
              <a:avLst/>
            </a:prstGeom>
          </p:spPr>
        </p:pic>
      </p:grpSp>
      <p:sp>
        <p:nvSpPr>
          <p:cNvPr id="44" name="Slide Number Placeholder 4">
            <a:extLst>
              <a:ext uri="{FF2B5EF4-FFF2-40B4-BE49-F238E27FC236}">
                <a16:creationId xmlns:a16="http://schemas.microsoft.com/office/drawing/2014/main" id="{21C27E5E-F540-324F-873B-DCE4A5BA23FD}"/>
              </a:ext>
            </a:extLst>
          </p:cNvPr>
          <p:cNvSpPr>
            <a:spLocks noGrp="1"/>
          </p:cNvSpPr>
          <p:nvPr>
            <p:ph type="sldNum" sz="quarter" idx="4"/>
          </p:nvPr>
        </p:nvSpPr>
        <p:spPr>
          <a:xfrm>
            <a:off x="838200" y="6356350"/>
            <a:ext cx="2743200" cy="365125"/>
          </a:xfrm>
        </p:spPr>
        <p:txBody>
          <a:bodyPr/>
          <a:lstStyle/>
          <a:p>
            <a:fld id="{2030EA8A-DA75-3443-B9EE-A63E33F4F203}" type="slidenum">
              <a:rPr lang="en-US" smtClean="0">
                <a:latin typeface="Arial" panose="020B0604020202020204" pitchFamily="34" charset="0"/>
                <a:cs typeface="Arial" panose="020B0604020202020204" pitchFamily="34" charset="0"/>
              </a:rPr>
              <a:pPr/>
              <a:t>6</a:t>
            </a:fld>
            <a:endParaRPr lang="en-US" dirty="0">
              <a:latin typeface="Arial" panose="020B0604020202020204" pitchFamily="34" charset="0"/>
              <a:cs typeface="Arial" panose="020B0604020202020204" pitchFamily="34" charset="0"/>
            </a:endParaRPr>
          </a:p>
        </p:txBody>
      </p:sp>
      <p:sp>
        <p:nvSpPr>
          <p:cNvPr id="43" name="Footer Placeholder 3">
            <a:extLst>
              <a:ext uri="{FF2B5EF4-FFF2-40B4-BE49-F238E27FC236}">
                <a16:creationId xmlns:a16="http://schemas.microsoft.com/office/drawing/2014/main" id="{C2021AC5-9D7A-904D-A9CA-7FBB3FACE9B6}"/>
              </a:ext>
            </a:extLst>
          </p:cNvPr>
          <p:cNvSpPr>
            <a:spLocks noGrp="1"/>
          </p:cNvSpPr>
          <p:nvPr>
            <p:ph type="ftr" sz="quarter" idx="3"/>
          </p:nvPr>
        </p:nvSpPr>
        <p:spPr>
          <a:xfrm>
            <a:off x="3779274" y="6356350"/>
            <a:ext cx="4633452" cy="365125"/>
          </a:xfrm>
        </p:spPr>
        <p:txBody>
          <a:bodyPr/>
          <a:lstStyle/>
          <a:p>
            <a:r>
              <a:rPr lang="en-US">
                <a:latin typeface="Arial" panose="020B0604020202020204" pitchFamily="34" charset="0"/>
                <a:cs typeface="Arial" panose="020B0604020202020204" pitchFamily="34" charset="0"/>
              </a:rPr>
              <a:t>levelaccess.com   </a:t>
            </a:r>
            <a:r>
              <a:rPr lang="en-US" b="1">
                <a:latin typeface="Arial" panose="020B0604020202020204" pitchFamily="34" charset="0"/>
                <a:cs typeface="Arial" panose="020B0604020202020204" pitchFamily="34" charset="0"/>
              </a:rPr>
              <a:t> </a:t>
            </a:r>
            <a:r>
              <a:rPr lang="en-US" b="1">
                <a:solidFill>
                  <a:srgbClr val="5CD344"/>
                </a:solidFill>
                <a:latin typeface="Arial" panose="020B0604020202020204" pitchFamily="34" charset="0"/>
                <a:cs typeface="Arial" panose="020B0604020202020204" pitchFamily="34" charset="0"/>
              </a:rPr>
              <a:t>|</a:t>
            </a:r>
            <a:r>
              <a:rPr lang="en-US" b="1">
                <a:solidFill>
                  <a:srgbClr val="00D81A"/>
                </a:solidFill>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a:t>
            </a:r>
            <a:r>
              <a:rPr lang="de-DE">
                <a:latin typeface="Arial" panose="020B0604020202020204" pitchFamily="34" charset="0"/>
                <a:cs typeface="Arial" panose="020B0604020202020204" pitchFamily="34" charset="0"/>
              </a:rPr>
              <a:t>800) 899-9659    </a:t>
            </a:r>
            <a:r>
              <a:rPr lang="en-US" b="1">
                <a:solidFill>
                  <a:srgbClr val="5CD344"/>
                </a:solidFill>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    info@levelaccess.com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192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4E033B-BB31-48EE-9D1E-50B907D51057}"/>
              </a:ext>
            </a:extLst>
          </p:cNvPr>
          <p:cNvSpPr>
            <a:spLocks noGrp="1"/>
          </p:cNvSpPr>
          <p:nvPr>
            <p:ph type="title"/>
          </p:nvPr>
        </p:nvSpPr>
        <p:spPr>
          <a:xfrm>
            <a:off x="838200" y="453614"/>
            <a:ext cx="10515600" cy="637198"/>
          </a:xfrm>
        </p:spPr>
        <p:txBody>
          <a:bodyPr/>
          <a:lstStyle/>
          <a:p>
            <a:r>
              <a:rPr lang="en-US" dirty="0"/>
              <a:t>eBay Background &amp; Scale</a:t>
            </a:r>
          </a:p>
        </p:txBody>
      </p:sp>
      <p:sp>
        <p:nvSpPr>
          <p:cNvPr id="6" name="Subtitle 5"/>
          <p:cNvSpPr>
            <a:spLocks noGrp="1"/>
          </p:cNvSpPr>
          <p:nvPr>
            <p:ph type="subTitle" idx="10"/>
          </p:nvPr>
        </p:nvSpPr>
        <p:spPr/>
        <p:txBody>
          <a:bodyPr>
            <a:noAutofit/>
          </a:bodyPr>
          <a:lstStyle/>
          <a:p>
            <a:r>
              <a:rPr lang="en-US" dirty="0"/>
              <a:t>2017 Fun Facts: Velocity Stats by Region - Mobile</a:t>
            </a:r>
          </a:p>
        </p:txBody>
      </p:sp>
      <p:sp>
        <p:nvSpPr>
          <p:cNvPr id="9" name="TextBox 8"/>
          <p:cNvSpPr txBox="1"/>
          <p:nvPr/>
        </p:nvSpPr>
        <p:spPr>
          <a:xfrm>
            <a:off x="5036523" y="1815755"/>
            <a:ext cx="696024" cy="523220"/>
          </a:xfrm>
          <a:prstGeom prst="rect">
            <a:avLst/>
          </a:prstGeom>
          <a:noFill/>
        </p:spPr>
        <p:txBody>
          <a:bodyPr wrap="none" rtlCol="0">
            <a:spAutoFit/>
          </a:bodyPr>
          <a:lstStyle/>
          <a:p>
            <a:r>
              <a:rPr lang="en-US" sz="2800" b="1" dirty="0">
                <a:solidFill>
                  <a:srgbClr val="000000"/>
                </a:solidFill>
                <a:latin typeface="Arial Rounded MT Bold" charset="0"/>
                <a:ea typeface="Arial Rounded MT Bold" charset="0"/>
                <a:cs typeface="Arial Rounded MT Bold" charset="0"/>
              </a:rPr>
              <a:t>US</a:t>
            </a:r>
          </a:p>
        </p:txBody>
      </p:sp>
      <p:grpSp>
        <p:nvGrpSpPr>
          <p:cNvPr id="2" name="Group 1" descr="&quot;&quot;"/>
          <p:cNvGrpSpPr/>
          <p:nvPr/>
        </p:nvGrpSpPr>
        <p:grpSpPr>
          <a:xfrm>
            <a:off x="387576" y="2375321"/>
            <a:ext cx="5453459" cy="338554"/>
            <a:chOff x="387576" y="2375321"/>
            <a:chExt cx="5453459" cy="338554"/>
          </a:xfrm>
        </p:grpSpPr>
        <p:sp>
          <p:nvSpPr>
            <p:cNvPr id="10" name="TextBox 9"/>
            <p:cNvSpPr txBox="1"/>
            <p:nvPr/>
          </p:nvSpPr>
          <p:spPr>
            <a:xfrm>
              <a:off x="387576" y="2375321"/>
              <a:ext cx="4545796"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pair of women’s shoes is purchased every</a:t>
              </a:r>
            </a:p>
          </p:txBody>
        </p:sp>
        <p:sp>
          <p:nvSpPr>
            <p:cNvPr id="12" name="TextBox 11"/>
            <p:cNvSpPr txBox="1"/>
            <p:nvPr/>
          </p:nvSpPr>
          <p:spPr>
            <a:xfrm>
              <a:off x="5128981" y="2375321"/>
              <a:ext cx="712054"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8 sec</a:t>
              </a:r>
            </a:p>
          </p:txBody>
        </p:sp>
      </p:grpSp>
      <p:grpSp>
        <p:nvGrpSpPr>
          <p:cNvPr id="42" name="Group 41" descr="&quot;&quot;"/>
          <p:cNvGrpSpPr/>
          <p:nvPr/>
        </p:nvGrpSpPr>
        <p:grpSpPr>
          <a:xfrm>
            <a:off x="1219185" y="3205333"/>
            <a:ext cx="4639451" cy="338554"/>
            <a:chOff x="1219185" y="3205333"/>
            <a:chExt cx="4639451" cy="338554"/>
          </a:xfrm>
        </p:grpSpPr>
        <p:sp>
          <p:nvSpPr>
            <p:cNvPr id="11" name="TextBox 10"/>
            <p:cNvSpPr txBox="1"/>
            <p:nvPr/>
          </p:nvSpPr>
          <p:spPr>
            <a:xfrm>
              <a:off x="1219185" y="3205333"/>
              <a:ext cx="3689473"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An action figure is purchased every</a:t>
              </a:r>
            </a:p>
          </p:txBody>
        </p:sp>
        <p:sp>
          <p:nvSpPr>
            <p:cNvPr id="14" name="TextBox 13"/>
            <p:cNvSpPr txBox="1"/>
            <p:nvPr/>
          </p:nvSpPr>
          <p:spPr>
            <a:xfrm>
              <a:off x="5024753" y="3205333"/>
              <a:ext cx="833883"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13 sec</a:t>
              </a:r>
            </a:p>
          </p:txBody>
        </p:sp>
      </p:grpSp>
      <p:grpSp>
        <p:nvGrpSpPr>
          <p:cNvPr id="41" name="Group 40" descr="&quot;&quot;"/>
          <p:cNvGrpSpPr/>
          <p:nvPr/>
        </p:nvGrpSpPr>
        <p:grpSpPr>
          <a:xfrm>
            <a:off x="1449115" y="2791567"/>
            <a:ext cx="4409812" cy="344056"/>
            <a:chOff x="1449115" y="2791567"/>
            <a:chExt cx="4409812" cy="344056"/>
          </a:xfrm>
        </p:grpSpPr>
        <p:sp>
          <p:nvSpPr>
            <p:cNvPr id="13" name="TextBox 12"/>
            <p:cNvSpPr txBox="1"/>
            <p:nvPr/>
          </p:nvSpPr>
          <p:spPr>
            <a:xfrm>
              <a:off x="5140461" y="2791567"/>
              <a:ext cx="718466"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3 min</a:t>
              </a:r>
            </a:p>
          </p:txBody>
        </p:sp>
        <p:sp>
          <p:nvSpPr>
            <p:cNvPr id="15" name="TextBox 14"/>
            <p:cNvSpPr txBox="1"/>
            <p:nvPr/>
          </p:nvSpPr>
          <p:spPr>
            <a:xfrm>
              <a:off x="1449115" y="2797069"/>
              <a:ext cx="3470822"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car or truck is purchased every</a:t>
              </a:r>
            </a:p>
          </p:txBody>
        </p:sp>
      </p:grpSp>
      <p:sp>
        <p:nvSpPr>
          <p:cNvPr id="16" name="TextBox 15"/>
          <p:cNvSpPr txBox="1"/>
          <p:nvPr/>
        </p:nvSpPr>
        <p:spPr>
          <a:xfrm>
            <a:off x="10716560" y="1815755"/>
            <a:ext cx="723275" cy="523220"/>
          </a:xfrm>
          <a:prstGeom prst="rect">
            <a:avLst/>
          </a:prstGeom>
          <a:noFill/>
        </p:spPr>
        <p:txBody>
          <a:bodyPr wrap="none" rtlCol="0">
            <a:spAutoFit/>
          </a:bodyPr>
          <a:lstStyle/>
          <a:p>
            <a:r>
              <a:rPr lang="en-US" sz="2800" b="1" dirty="0">
                <a:solidFill>
                  <a:srgbClr val="000000"/>
                </a:solidFill>
                <a:latin typeface="Arial Rounded MT Bold" charset="0"/>
                <a:ea typeface="Arial Rounded MT Bold" charset="0"/>
                <a:cs typeface="Arial Rounded MT Bold" charset="0"/>
              </a:rPr>
              <a:t>UK</a:t>
            </a:r>
          </a:p>
        </p:txBody>
      </p:sp>
      <p:grpSp>
        <p:nvGrpSpPr>
          <p:cNvPr id="43" name="Group 42" descr="&quot;&quot;"/>
          <p:cNvGrpSpPr/>
          <p:nvPr/>
        </p:nvGrpSpPr>
        <p:grpSpPr>
          <a:xfrm>
            <a:off x="6820692" y="2375321"/>
            <a:ext cx="4673208" cy="338554"/>
            <a:chOff x="6820692" y="2375321"/>
            <a:chExt cx="4673208" cy="338554"/>
          </a:xfrm>
        </p:grpSpPr>
        <p:sp>
          <p:nvSpPr>
            <p:cNvPr id="17" name="TextBox 16"/>
            <p:cNvSpPr txBox="1"/>
            <p:nvPr/>
          </p:nvSpPr>
          <p:spPr>
            <a:xfrm>
              <a:off x="6820692" y="2375321"/>
              <a:ext cx="3770905"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cookware item is purchased every</a:t>
              </a:r>
            </a:p>
          </p:txBody>
        </p:sp>
        <p:sp>
          <p:nvSpPr>
            <p:cNvPr id="19" name="TextBox 18"/>
            <p:cNvSpPr txBox="1"/>
            <p:nvPr/>
          </p:nvSpPr>
          <p:spPr>
            <a:xfrm>
              <a:off x="10781846" y="2375321"/>
              <a:ext cx="712054"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5 sec</a:t>
              </a:r>
            </a:p>
          </p:txBody>
        </p:sp>
      </p:grpSp>
      <p:grpSp>
        <p:nvGrpSpPr>
          <p:cNvPr id="45" name="Group 44" descr="&quot;&quot;"/>
          <p:cNvGrpSpPr/>
          <p:nvPr/>
        </p:nvGrpSpPr>
        <p:grpSpPr>
          <a:xfrm>
            <a:off x="7947988" y="3205333"/>
            <a:ext cx="3534526" cy="338554"/>
            <a:chOff x="7947988" y="3205333"/>
            <a:chExt cx="3534526" cy="338554"/>
          </a:xfrm>
        </p:grpSpPr>
        <p:sp>
          <p:nvSpPr>
            <p:cNvPr id="18" name="TextBox 17"/>
            <p:cNvSpPr txBox="1"/>
            <p:nvPr/>
          </p:nvSpPr>
          <p:spPr>
            <a:xfrm>
              <a:off x="7947988" y="3205333"/>
              <a:ext cx="2643609"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car is purchased every</a:t>
              </a:r>
            </a:p>
          </p:txBody>
        </p:sp>
        <p:sp>
          <p:nvSpPr>
            <p:cNvPr id="21" name="TextBox 20"/>
            <p:cNvSpPr txBox="1"/>
            <p:nvPr/>
          </p:nvSpPr>
          <p:spPr>
            <a:xfrm>
              <a:off x="10764048" y="3205333"/>
              <a:ext cx="718466"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2 min</a:t>
              </a:r>
            </a:p>
          </p:txBody>
        </p:sp>
      </p:grpSp>
      <p:grpSp>
        <p:nvGrpSpPr>
          <p:cNvPr id="44" name="Group 43" descr="&quot;&quot;"/>
          <p:cNvGrpSpPr/>
          <p:nvPr/>
        </p:nvGrpSpPr>
        <p:grpSpPr>
          <a:xfrm>
            <a:off x="7704421" y="2791567"/>
            <a:ext cx="3806378" cy="344056"/>
            <a:chOff x="7704421" y="2791567"/>
            <a:chExt cx="3806378" cy="344056"/>
          </a:xfrm>
        </p:grpSpPr>
        <p:sp>
          <p:nvSpPr>
            <p:cNvPr id="20" name="TextBox 19"/>
            <p:cNvSpPr txBox="1"/>
            <p:nvPr/>
          </p:nvSpPr>
          <p:spPr>
            <a:xfrm>
              <a:off x="10676916" y="2791567"/>
              <a:ext cx="833883"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14 sec</a:t>
              </a:r>
            </a:p>
          </p:txBody>
        </p:sp>
        <p:sp>
          <p:nvSpPr>
            <p:cNvPr id="22" name="TextBox 21"/>
            <p:cNvSpPr txBox="1"/>
            <p:nvPr/>
          </p:nvSpPr>
          <p:spPr>
            <a:xfrm>
              <a:off x="7704421" y="2797069"/>
              <a:ext cx="2928366"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tablet is purchased every </a:t>
              </a:r>
            </a:p>
          </p:txBody>
        </p:sp>
      </p:grpSp>
      <p:sp>
        <p:nvSpPr>
          <p:cNvPr id="23" name="TextBox 22"/>
          <p:cNvSpPr txBox="1"/>
          <p:nvPr/>
        </p:nvSpPr>
        <p:spPr>
          <a:xfrm>
            <a:off x="10716560" y="4051154"/>
            <a:ext cx="710451" cy="523220"/>
          </a:xfrm>
          <a:prstGeom prst="rect">
            <a:avLst/>
          </a:prstGeom>
          <a:noFill/>
        </p:spPr>
        <p:txBody>
          <a:bodyPr wrap="none" rtlCol="0">
            <a:spAutoFit/>
          </a:bodyPr>
          <a:lstStyle/>
          <a:p>
            <a:r>
              <a:rPr lang="en-US" sz="2800" b="1" dirty="0">
                <a:solidFill>
                  <a:srgbClr val="000000"/>
                </a:solidFill>
                <a:latin typeface="Arial Rounded MT Bold" charset="0"/>
                <a:ea typeface="Arial Rounded MT Bold" charset="0"/>
                <a:cs typeface="Arial Rounded MT Bold" charset="0"/>
              </a:rPr>
              <a:t>AU</a:t>
            </a:r>
          </a:p>
        </p:txBody>
      </p:sp>
      <p:grpSp>
        <p:nvGrpSpPr>
          <p:cNvPr id="49" name="Group 48" descr="&quot;&quot;"/>
          <p:cNvGrpSpPr/>
          <p:nvPr/>
        </p:nvGrpSpPr>
        <p:grpSpPr>
          <a:xfrm>
            <a:off x="7081341" y="4639296"/>
            <a:ext cx="4443044" cy="338554"/>
            <a:chOff x="7081341" y="4639296"/>
            <a:chExt cx="4443044" cy="338554"/>
          </a:xfrm>
        </p:grpSpPr>
        <p:sp>
          <p:nvSpPr>
            <p:cNvPr id="24" name="TextBox 23"/>
            <p:cNvSpPr txBox="1"/>
            <p:nvPr/>
          </p:nvSpPr>
          <p:spPr>
            <a:xfrm>
              <a:off x="7081341" y="4639296"/>
              <a:ext cx="3510256"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jewelry item is purchased every</a:t>
              </a:r>
            </a:p>
          </p:txBody>
        </p:sp>
        <p:sp>
          <p:nvSpPr>
            <p:cNvPr id="26" name="TextBox 25"/>
            <p:cNvSpPr txBox="1"/>
            <p:nvPr/>
          </p:nvSpPr>
          <p:spPr>
            <a:xfrm>
              <a:off x="10690502" y="4639296"/>
              <a:ext cx="833883"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14 sec</a:t>
              </a:r>
            </a:p>
          </p:txBody>
        </p:sp>
      </p:grpSp>
      <p:grpSp>
        <p:nvGrpSpPr>
          <p:cNvPr id="51" name="Group 50" descr="&quot;&quot;"/>
          <p:cNvGrpSpPr/>
          <p:nvPr/>
        </p:nvGrpSpPr>
        <p:grpSpPr>
          <a:xfrm>
            <a:off x="6655070" y="5469308"/>
            <a:ext cx="4852416" cy="338554"/>
            <a:chOff x="6655070" y="5469308"/>
            <a:chExt cx="4852416" cy="338554"/>
          </a:xfrm>
        </p:grpSpPr>
        <p:sp>
          <p:nvSpPr>
            <p:cNvPr id="25" name="TextBox 24"/>
            <p:cNvSpPr txBox="1"/>
            <p:nvPr/>
          </p:nvSpPr>
          <p:spPr>
            <a:xfrm>
              <a:off x="6655070" y="5469308"/>
              <a:ext cx="3936527"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car or truck part is purchased every</a:t>
              </a:r>
            </a:p>
          </p:txBody>
        </p:sp>
        <p:sp>
          <p:nvSpPr>
            <p:cNvPr id="28" name="TextBox 27"/>
            <p:cNvSpPr txBox="1"/>
            <p:nvPr/>
          </p:nvSpPr>
          <p:spPr>
            <a:xfrm>
              <a:off x="10795432" y="5469308"/>
              <a:ext cx="712054"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9 sec</a:t>
              </a:r>
            </a:p>
          </p:txBody>
        </p:sp>
      </p:grpSp>
      <p:grpSp>
        <p:nvGrpSpPr>
          <p:cNvPr id="50" name="Group 49" descr="&quot;&quot;"/>
          <p:cNvGrpSpPr/>
          <p:nvPr/>
        </p:nvGrpSpPr>
        <p:grpSpPr>
          <a:xfrm>
            <a:off x="6462445" y="5055542"/>
            <a:ext cx="5061940" cy="344056"/>
            <a:chOff x="6462445" y="5055542"/>
            <a:chExt cx="5061940" cy="344056"/>
          </a:xfrm>
        </p:grpSpPr>
        <p:sp>
          <p:nvSpPr>
            <p:cNvPr id="27" name="TextBox 26"/>
            <p:cNvSpPr txBox="1"/>
            <p:nvPr/>
          </p:nvSpPr>
          <p:spPr>
            <a:xfrm>
              <a:off x="10690502" y="5055542"/>
              <a:ext cx="833883"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50 sec</a:t>
              </a:r>
            </a:p>
          </p:txBody>
        </p:sp>
        <p:sp>
          <p:nvSpPr>
            <p:cNvPr id="29" name="TextBox 28"/>
            <p:cNvSpPr txBox="1"/>
            <p:nvPr/>
          </p:nvSpPr>
          <p:spPr>
            <a:xfrm>
              <a:off x="6462445" y="5061044"/>
              <a:ext cx="4178580"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baby clothing item is purchased every </a:t>
              </a:r>
            </a:p>
          </p:txBody>
        </p:sp>
      </p:grpSp>
      <p:sp>
        <p:nvSpPr>
          <p:cNvPr id="30" name="TextBox 29"/>
          <p:cNvSpPr txBox="1"/>
          <p:nvPr/>
        </p:nvSpPr>
        <p:spPr>
          <a:xfrm>
            <a:off x="4999865" y="4051154"/>
            <a:ext cx="683200" cy="523220"/>
          </a:xfrm>
          <a:prstGeom prst="rect">
            <a:avLst/>
          </a:prstGeom>
          <a:noFill/>
        </p:spPr>
        <p:txBody>
          <a:bodyPr wrap="none" rtlCol="0">
            <a:spAutoFit/>
          </a:bodyPr>
          <a:lstStyle/>
          <a:p>
            <a:r>
              <a:rPr lang="en-US" sz="2800" b="1" dirty="0">
                <a:solidFill>
                  <a:srgbClr val="000000"/>
                </a:solidFill>
                <a:latin typeface="Arial Rounded MT Bold" charset="0"/>
                <a:ea typeface="Arial Rounded MT Bold" charset="0"/>
                <a:cs typeface="Arial Rounded MT Bold" charset="0"/>
              </a:rPr>
              <a:t>DE</a:t>
            </a:r>
          </a:p>
        </p:txBody>
      </p:sp>
      <p:grpSp>
        <p:nvGrpSpPr>
          <p:cNvPr id="46" name="Group 45" descr="&quot;&quot;"/>
          <p:cNvGrpSpPr/>
          <p:nvPr/>
        </p:nvGrpSpPr>
        <p:grpSpPr>
          <a:xfrm>
            <a:off x="1085413" y="4639296"/>
            <a:ext cx="4765843" cy="338554"/>
            <a:chOff x="1085413" y="4639296"/>
            <a:chExt cx="4765843" cy="338554"/>
          </a:xfrm>
        </p:grpSpPr>
        <p:sp>
          <p:nvSpPr>
            <p:cNvPr id="31" name="TextBox 30"/>
            <p:cNvSpPr txBox="1"/>
            <p:nvPr/>
          </p:nvSpPr>
          <p:spPr>
            <a:xfrm>
              <a:off x="1085413" y="4639296"/>
              <a:ext cx="3811301"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tire or car part  is purchased every</a:t>
              </a:r>
            </a:p>
          </p:txBody>
        </p:sp>
        <p:sp>
          <p:nvSpPr>
            <p:cNvPr id="33" name="TextBox 32"/>
            <p:cNvSpPr txBox="1"/>
            <p:nvPr/>
          </p:nvSpPr>
          <p:spPr>
            <a:xfrm>
              <a:off x="5017373" y="4639296"/>
              <a:ext cx="833883"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24 sec</a:t>
              </a:r>
            </a:p>
          </p:txBody>
        </p:sp>
      </p:grpSp>
      <p:grpSp>
        <p:nvGrpSpPr>
          <p:cNvPr id="48" name="Group 47" descr="&quot;&quot;"/>
          <p:cNvGrpSpPr/>
          <p:nvPr/>
        </p:nvGrpSpPr>
        <p:grpSpPr>
          <a:xfrm>
            <a:off x="2018398" y="5469308"/>
            <a:ext cx="3832858" cy="338554"/>
            <a:chOff x="2018398" y="5469308"/>
            <a:chExt cx="3832858" cy="338554"/>
          </a:xfrm>
        </p:grpSpPr>
        <p:sp>
          <p:nvSpPr>
            <p:cNvPr id="32" name="TextBox 31"/>
            <p:cNvSpPr txBox="1"/>
            <p:nvPr/>
          </p:nvSpPr>
          <p:spPr>
            <a:xfrm>
              <a:off x="2018398" y="5469308"/>
              <a:ext cx="2853602"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book  is purchased every</a:t>
              </a:r>
            </a:p>
          </p:txBody>
        </p:sp>
        <p:sp>
          <p:nvSpPr>
            <p:cNvPr id="35" name="TextBox 34"/>
            <p:cNvSpPr txBox="1"/>
            <p:nvPr/>
          </p:nvSpPr>
          <p:spPr>
            <a:xfrm>
              <a:off x="5017373" y="5469308"/>
              <a:ext cx="833883"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14 sec</a:t>
              </a:r>
            </a:p>
          </p:txBody>
        </p:sp>
      </p:grpSp>
      <p:grpSp>
        <p:nvGrpSpPr>
          <p:cNvPr id="47" name="Group 46" descr="&quot;&quot;"/>
          <p:cNvGrpSpPr/>
          <p:nvPr/>
        </p:nvGrpSpPr>
        <p:grpSpPr>
          <a:xfrm>
            <a:off x="2006209" y="5055542"/>
            <a:ext cx="3845047" cy="344056"/>
            <a:chOff x="2006209" y="5055542"/>
            <a:chExt cx="3845047" cy="344056"/>
          </a:xfrm>
        </p:grpSpPr>
        <p:sp>
          <p:nvSpPr>
            <p:cNvPr id="34" name="TextBox 33"/>
            <p:cNvSpPr txBox="1"/>
            <p:nvPr/>
          </p:nvSpPr>
          <p:spPr>
            <a:xfrm>
              <a:off x="5017373" y="5055542"/>
              <a:ext cx="833883" cy="338554"/>
            </a:xfrm>
            <a:prstGeom prst="rect">
              <a:avLst/>
            </a:prstGeom>
            <a:noFill/>
          </p:spPr>
          <p:txBody>
            <a:bodyPr wrap="none" rtlCol="0">
              <a:spAutoFit/>
            </a:bodyPr>
            <a:lstStyle/>
            <a:p>
              <a:r>
                <a:rPr lang="en-US" sz="1600" b="1" dirty="0">
                  <a:solidFill>
                    <a:srgbClr val="000000"/>
                  </a:solidFill>
                  <a:latin typeface="Arial Rounded MT Bold" charset="0"/>
                  <a:ea typeface="Arial Rounded MT Bold" charset="0"/>
                  <a:cs typeface="Arial Rounded MT Bold" charset="0"/>
                </a:rPr>
                <a:t>10 sec</a:t>
              </a:r>
            </a:p>
          </p:txBody>
        </p:sp>
        <p:sp>
          <p:nvSpPr>
            <p:cNvPr id="36" name="TextBox 35"/>
            <p:cNvSpPr txBox="1"/>
            <p:nvPr/>
          </p:nvSpPr>
          <p:spPr>
            <a:xfrm>
              <a:off x="2006209" y="5061044"/>
              <a:ext cx="2877070" cy="338554"/>
            </a:xfrm>
            <a:prstGeom prst="rect">
              <a:avLst/>
            </a:prstGeom>
            <a:noFill/>
          </p:spPr>
          <p:txBody>
            <a:bodyPr wrap="none" rtlCol="0">
              <a:spAutoFit/>
            </a:bodyPr>
            <a:lstStyle/>
            <a:p>
              <a:pPr algn="r"/>
              <a:r>
                <a:rPr lang="en-US" sz="1600" b="1" dirty="0">
                  <a:solidFill>
                    <a:srgbClr val="000000"/>
                  </a:solidFill>
                  <a:latin typeface="Arial Rounded MT Bold" charset="0"/>
                  <a:ea typeface="Arial Rounded MT Bold" charset="0"/>
                  <a:cs typeface="Arial Rounded MT Bold" charset="0"/>
                </a:rPr>
                <a:t>A tablet is purchased every</a:t>
              </a:r>
            </a:p>
          </p:txBody>
        </p:sp>
      </p:grpSp>
      <p:pic>
        <p:nvPicPr>
          <p:cNvPr id="37" name="Picture 36" descr="United Stat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617" y="1909972"/>
            <a:ext cx="403086" cy="268723"/>
          </a:xfrm>
          <a:prstGeom prst="rect">
            <a:avLst/>
          </a:prstGeom>
        </p:spPr>
      </p:pic>
      <p:pic>
        <p:nvPicPr>
          <p:cNvPr id="38" name="Picture 37" descr="German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106" y="4155283"/>
            <a:ext cx="404598" cy="272097"/>
          </a:xfrm>
          <a:prstGeom prst="rect">
            <a:avLst/>
          </a:prstGeom>
        </p:spPr>
      </p:pic>
      <p:pic>
        <p:nvPicPr>
          <p:cNvPr id="39" name="Picture 38" descr="United Kingdo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6585" y="1921833"/>
            <a:ext cx="406283" cy="273232"/>
          </a:xfrm>
          <a:prstGeom prst="rect">
            <a:avLst/>
          </a:prstGeom>
        </p:spPr>
      </p:pic>
      <p:pic>
        <p:nvPicPr>
          <p:cNvPr id="40" name="Picture 39" descr="Australi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6273" y="4153151"/>
            <a:ext cx="406610" cy="273451"/>
          </a:xfrm>
          <a:prstGeom prst="rect">
            <a:avLst/>
          </a:prstGeom>
        </p:spPr>
      </p:pic>
      <p:sp>
        <p:nvSpPr>
          <p:cNvPr id="53" name="Slide Number Placeholder 4">
            <a:extLst>
              <a:ext uri="{FF2B5EF4-FFF2-40B4-BE49-F238E27FC236}">
                <a16:creationId xmlns:a16="http://schemas.microsoft.com/office/drawing/2014/main" id="{8C497BA8-DEA9-BD45-8668-F808EF35865F}"/>
              </a:ext>
            </a:extLst>
          </p:cNvPr>
          <p:cNvSpPr>
            <a:spLocks noGrp="1"/>
          </p:cNvSpPr>
          <p:nvPr>
            <p:ph type="sldNum" sz="quarter" idx="4"/>
          </p:nvPr>
        </p:nvSpPr>
        <p:spPr>
          <a:xfrm>
            <a:off x="838200" y="6356350"/>
            <a:ext cx="2743200" cy="365125"/>
          </a:xfrm>
        </p:spPr>
        <p:txBody>
          <a:bodyPr/>
          <a:lstStyle/>
          <a:p>
            <a:fld id="{2030EA8A-DA75-3443-B9EE-A63E33F4F203}" type="slidenum">
              <a:rPr lang="en-US" smtClean="0">
                <a:latin typeface="Arial" panose="020B0604020202020204" pitchFamily="34" charset="0"/>
                <a:cs typeface="Arial" panose="020B0604020202020204" pitchFamily="34" charset="0"/>
              </a:rPr>
              <a:pPr/>
              <a:t>7</a:t>
            </a:fld>
            <a:endParaRPr lang="en-US" dirty="0">
              <a:latin typeface="Arial" panose="020B0604020202020204" pitchFamily="34" charset="0"/>
              <a:cs typeface="Arial" panose="020B0604020202020204" pitchFamily="34" charset="0"/>
            </a:endParaRPr>
          </a:p>
        </p:txBody>
      </p:sp>
      <p:sp>
        <p:nvSpPr>
          <p:cNvPr id="52" name="Footer Placeholder 3">
            <a:extLst>
              <a:ext uri="{FF2B5EF4-FFF2-40B4-BE49-F238E27FC236}">
                <a16:creationId xmlns:a16="http://schemas.microsoft.com/office/drawing/2014/main" id="{DE7AC4EC-1AA5-DE4D-B74D-39E33C9190F0}"/>
              </a:ext>
            </a:extLst>
          </p:cNvPr>
          <p:cNvSpPr>
            <a:spLocks noGrp="1"/>
          </p:cNvSpPr>
          <p:nvPr>
            <p:ph type="ftr" sz="quarter" idx="3"/>
          </p:nvPr>
        </p:nvSpPr>
        <p:spPr>
          <a:xfrm>
            <a:off x="3779274" y="6356350"/>
            <a:ext cx="4633452" cy="365125"/>
          </a:xfrm>
        </p:spPr>
        <p:txBody>
          <a:bodyPr/>
          <a:lstStyle/>
          <a:p>
            <a:r>
              <a:rPr lang="en-US" dirty="0">
                <a:latin typeface="Arial" panose="020B0604020202020204" pitchFamily="34" charset="0"/>
                <a:cs typeface="Arial" panose="020B0604020202020204" pitchFamily="34" charset="0"/>
              </a:rPr>
              <a:t>levelaccess.com   </a:t>
            </a:r>
            <a:r>
              <a:rPr lang="en-US" b="1" dirty="0">
                <a:latin typeface="Arial" panose="020B0604020202020204" pitchFamily="34" charset="0"/>
                <a:cs typeface="Arial" panose="020B0604020202020204" pitchFamily="34" charset="0"/>
              </a:rPr>
              <a:t> </a:t>
            </a:r>
            <a:r>
              <a:rPr lang="en-US" b="1" dirty="0">
                <a:solidFill>
                  <a:srgbClr val="5CD344"/>
                </a:solidFill>
                <a:latin typeface="Arial" panose="020B0604020202020204" pitchFamily="34" charset="0"/>
                <a:cs typeface="Arial" panose="020B0604020202020204" pitchFamily="34" charset="0"/>
              </a:rPr>
              <a:t>|</a:t>
            </a:r>
            <a:r>
              <a:rPr lang="en-US" b="1" dirty="0">
                <a:solidFill>
                  <a:srgbClr val="00D81A"/>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de-DE" dirty="0">
                <a:latin typeface="Arial" panose="020B0604020202020204" pitchFamily="34" charset="0"/>
                <a:cs typeface="Arial" panose="020B0604020202020204" pitchFamily="34" charset="0"/>
              </a:rPr>
              <a:t>800) 899-9659    </a:t>
            </a:r>
            <a:r>
              <a:rPr lang="en-US" b="1" dirty="0">
                <a:solidFill>
                  <a:srgbClr val="5CD344"/>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info@levelaccess.com</a:t>
            </a:r>
          </a:p>
        </p:txBody>
      </p:sp>
    </p:spTree>
    <p:extLst>
      <p:ext uri="{BB962C8B-B14F-4D97-AF65-F5344CB8AC3E}">
        <p14:creationId xmlns:p14="http://schemas.microsoft.com/office/powerpoint/2010/main" val="27518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8" y="1885585"/>
            <a:ext cx="8446077" cy="2695208"/>
          </a:xfrm>
        </p:spPr>
        <p:txBody>
          <a:bodyPr>
            <a:normAutofit/>
          </a:bodyPr>
          <a:lstStyle/>
          <a:p>
            <a:r>
              <a:rPr lang="en-US" dirty="0">
                <a:solidFill>
                  <a:srgbClr val="000000"/>
                </a:solidFill>
              </a:rPr>
              <a:t>Critical Areas to Success</a:t>
            </a:r>
          </a:p>
        </p:txBody>
      </p:sp>
    </p:spTree>
    <p:extLst>
      <p:ext uri="{BB962C8B-B14F-4D97-AF65-F5344CB8AC3E}">
        <p14:creationId xmlns:p14="http://schemas.microsoft.com/office/powerpoint/2010/main" val="71033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4E033B-BB31-48EE-9D1E-50B907D51057}"/>
              </a:ext>
            </a:extLst>
          </p:cNvPr>
          <p:cNvSpPr>
            <a:spLocks noGrp="1"/>
          </p:cNvSpPr>
          <p:nvPr>
            <p:ph type="title"/>
          </p:nvPr>
        </p:nvSpPr>
        <p:spPr/>
        <p:txBody>
          <a:bodyPr/>
          <a:lstStyle/>
          <a:p>
            <a:r>
              <a:rPr lang="en-US" dirty="0"/>
              <a:t>Areas Critical to Success</a:t>
            </a:r>
          </a:p>
        </p:txBody>
      </p:sp>
      <p:sp>
        <p:nvSpPr>
          <p:cNvPr id="7" name="Shape 137"/>
          <p:cNvSpPr txBox="1">
            <a:spLocks noGrp="1"/>
          </p:cNvSpPr>
          <p:nvPr>
            <p:ph idx="1"/>
          </p:nvPr>
        </p:nvSpPr>
        <p:spPr>
          <a:xfrm>
            <a:off x="838200" y="1735138"/>
            <a:ext cx="6948488" cy="4441825"/>
          </a:xfrm>
          <a:prstGeom prst="rect">
            <a:avLst/>
          </a:prstGeom>
          <a:noFill/>
          <a:ln>
            <a:noFill/>
          </a:ln>
        </p:spPr>
        <p:txBody>
          <a:bodyPr lIns="91425" tIns="45700" rIns="91425" bIns="45700" anchor="t" anchorCtr="0">
            <a:noAutofit/>
          </a:bodyPr>
          <a:lstStyle/>
          <a:p>
            <a:pPr marR="0" lvl="0" algn="l" rtl="0">
              <a:buSzPct val="100000"/>
              <a:buFont typeface="Arial" panose="020B0604020202020204" pitchFamily="34" charset="0"/>
              <a:buChar char="•"/>
            </a:pPr>
            <a:r>
              <a:rPr lang="en-US" dirty="0">
                <a:solidFill>
                  <a:srgbClr val="000000"/>
                </a:solidFill>
                <a:latin typeface="Arial Rounded MT Bold" charset="0"/>
                <a:ea typeface="Arial Rounded MT Bold" charset="0"/>
                <a:cs typeface="Arial Rounded MT Bold" charset="0"/>
                <a:sym typeface="Arial"/>
              </a:rPr>
              <a:t>Clearly-defined roles</a:t>
            </a:r>
          </a:p>
          <a:p>
            <a:pPr marL="685800" lvl="2">
              <a:buSzPct val="100000"/>
              <a:buFont typeface="Arial" panose="020B0604020202020204" pitchFamily="34" charset="0"/>
              <a:buChar char="•"/>
            </a:pPr>
            <a:r>
              <a:rPr lang="en-US" sz="2400" dirty="0">
                <a:solidFill>
                  <a:srgbClr val="000000"/>
                </a:solidFill>
                <a:sym typeface="Arial"/>
              </a:rPr>
              <a:t>PM, Design, Dev, QA</a:t>
            </a:r>
          </a:p>
          <a:p>
            <a:pPr marR="0" lvl="0" algn="l" rtl="0">
              <a:buSzPct val="100000"/>
              <a:buFont typeface="Arial" panose="020B0604020202020204" pitchFamily="34" charset="0"/>
              <a:buChar char="•"/>
            </a:pPr>
            <a:r>
              <a:rPr lang="en-US" dirty="0">
                <a:solidFill>
                  <a:srgbClr val="000000"/>
                </a:solidFill>
                <a:latin typeface="Arial Rounded MT Bold" charset="0"/>
                <a:ea typeface="Arial Rounded MT Bold" charset="0"/>
                <a:cs typeface="Arial Rounded MT Bold" charset="0"/>
                <a:sym typeface="Arial"/>
              </a:rPr>
              <a:t>Core components</a:t>
            </a:r>
          </a:p>
          <a:p>
            <a:pPr marL="685800" lvl="2">
              <a:buSzPct val="100000"/>
              <a:buFont typeface="Arial" panose="020B0604020202020204" pitchFamily="34" charset="0"/>
              <a:buChar char="•"/>
            </a:pPr>
            <a:r>
              <a:rPr lang="en-US" sz="2400" dirty="0">
                <a:solidFill>
                  <a:srgbClr val="000000"/>
                </a:solidFill>
                <a:sym typeface="Arial"/>
              </a:rPr>
              <a:t>eBay MIND</a:t>
            </a:r>
          </a:p>
          <a:p>
            <a:pPr marR="0" lvl="0" algn="l" rtl="0">
              <a:buSzPct val="100000"/>
              <a:buFont typeface="Arial" panose="020B0604020202020204" pitchFamily="34" charset="0"/>
              <a:buChar char="•"/>
            </a:pPr>
            <a:r>
              <a:rPr lang="en-US" dirty="0">
                <a:solidFill>
                  <a:srgbClr val="000000"/>
                </a:solidFill>
                <a:latin typeface="Arial Rounded MT Bold" charset="0"/>
                <a:ea typeface="Arial Rounded MT Bold" charset="0"/>
                <a:cs typeface="Arial Rounded MT Bold" charset="0"/>
                <a:sym typeface="Arial"/>
              </a:rPr>
              <a:t>Automated and manual testing</a:t>
            </a:r>
          </a:p>
          <a:p>
            <a:pPr marL="685800" lvl="2">
              <a:buSzPct val="100000"/>
              <a:buFont typeface="Arial" panose="020B0604020202020204" pitchFamily="34" charset="0"/>
              <a:buChar char="•"/>
            </a:pPr>
            <a:r>
              <a:rPr lang="en-US" sz="2400" dirty="0" err="1">
                <a:solidFill>
                  <a:srgbClr val="000000"/>
                </a:solidFill>
                <a:sym typeface="Arial"/>
              </a:rPr>
              <a:t>aXe</a:t>
            </a:r>
            <a:r>
              <a:rPr lang="en-US" sz="2400" dirty="0">
                <a:solidFill>
                  <a:srgbClr val="000000"/>
                </a:solidFill>
                <a:sym typeface="Arial"/>
              </a:rPr>
              <a:t>, color, keyboard, screen reader</a:t>
            </a:r>
          </a:p>
          <a:p>
            <a:pPr marR="0" lvl="0" algn="l" rtl="0">
              <a:buSzPct val="100000"/>
              <a:buFont typeface="Arial" panose="020B0604020202020204" pitchFamily="34" charset="0"/>
              <a:buChar char="•"/>
            </a:pPr>
            <a:r>
              <a:rPr lang="en-US" dirty="0">
                <a:solidFill>
                  <a:srgbClr val="000000"/>
                </a:solidFill>
                <a:latin typeface="Arial Rounded MT Bold" charset="0"/>
                <a:ea typeface="Arial Rounded MT Bold" charset="0"/>
                <a:cs typeface="Arial Rounded MT Bold" charset="0"/>
                <a:sym typeface="Arial"/>
              </a:rPr>
              <a:t>Process inclusion</a:t>
            </a:r>
          </a:p>
          <a:p>
            <a:pPr marL="685800" lvl="2">
              <a:buSzPct val="100000"/>
              <a:buFont typeface="Arial" panose="020B0604020202020204" pitchFamily="34" charset="0"/>
              <a:buChar char="•"/>
            </a:pPr>
            <a:r>
              <a:rPr lang="en-US" sz="2400" dirty="0">
                <a:solidFill>
                  <a:srgbClr val="000000"/>
                </a:solidFill>
                <a:sym typeface="Arial"/>
              </a:rPr>
              <a:t>Where, when, and whom</a:t>
            </a:r>
          </a:p>
          <a:p>
            <a:pPr marR="0" lvl="0" algn="l" rtl="0">
              <a:buFont typeface="Arial" panose="020B0604020202020204" pitchFamily="34" charset="0"/>
              <a:buChar char="•"/>
            </a:pPr>
            <a:endParaRPr dirty="0">
              <a:solidFill>
                <a:srgbClr val="000000"/>
              </a:solidFill>
              <a:latin typeface="Arial Rounded MT Bold" charset="0"/>
              <a:ea typeface="Arial Rounded MT Bold" charset="0"/>
              <a:cs typeface="Arial Rounded MT Bold" charset="0"/>
              <a:sym typeface="Arial"/>
            </a:endParaRPr>
          </a:p>
          <a:p>
            <a:pPr marR="0" lvl="0" algn="l" rtl="0">
              <a:buFont typeface="Arial" panose="020B0604020202020204" pitchFamily="34" charset="0"/>
              <a:buChar char="•"/>
            </a:pPr>
            <a:endParaRPr dirty="0">
              <a:solidFill>
                <a:srgbClr val="000000"/>
              </a:solidFill>
              <a:latin typeface="Arial Rounded MT Bold" charset="0"/>
              <a:ea typeface="Arial Rounded MT Bold" charset="0"/>
              <a:cs typeface="Arial Rounded MT Bold" charset="0"/>
              <a:sym typeface="Arial"/>
            </a:endParaRPr>
          </a:p>
          <a:p>
            <a:pPr marR="0" lvl="0" algn="l" rtl="0">
              <a:buFont typeface="Arial" panose="020B0604020202020204" pitchFamily="34" charset="0"/>
              <a:buChar char="•"/>
            </a:pPr>
            <a:endParaRPr dirty="0">
              <a:solidFill>
                <a:srgbClr val="000000"/>
              </a:solidFill>
              <a:latin typeface="Arial Rounded MT Bold" charset="0"/>
              <a:ea typeface="Arial Rounded MT Bold" charset="0"/>
              <a:cs typeface="Arial Rounded MT Bold" charset="0"/>
              <a:sym typeface="Arial"/>
            </a:endParaRPr>
          </a:p>
          <a:p>
            <a:pPr marR="0" lvl="0" algn="l" rtl="0">
              <a:buFont typeface="Arial" panose="020B0604020202020204" pitchFamily="34" charset="0"/>
              <a:buChar char="•"/>
            </a:pPr>
            <a:endParaRPr dirty="0">
              <a:solidFill>
                <a:srgbClr val="000000"/>
              </a:solidFill>
              <a:latin typeface="Arial Rounded MT Bold" charset="0"/>
              <a:ea typeface="Arial Rounded MT Bold" charset="0"/>
              <a:cs typeface="Arial Rounded MT Bold" charset="0"/>
              <a:sym typeface="Arial"/>
            </a:endParaRPr>
          </a:p>
        </p:txBody>
      </p:sp>
      <p:pic>
        <p:nvPicPr>
          <p:cNvPr id="9" name="Shape 358" descr="Uniquely decorated ceramic bowls" title="Decorative image"/>
          <p:cNvPicPr preferRelativeResize="0"/>
          <p:nvPr/>
        </p:nvPicPr>
        <p:blipFill rotWithShape="1">
          <a:blip r:embed="rId3">
            <a:alphaModFix/>
          </a:blip>
          <a:srcRect/>
          <a:stretch/>
        </p:blipFill>
        <p:spPr>
          <a:xfrm>
            <a:off x="8110536" y="1581699"/>
            <a:ext cx="3341059" cy="4244356"/>
          </a:xfrm>
          <a:prstGeom prst="rect">
            <a:avLst/>
          </a:prstGeom>
          <a:noFill/>
          <a:ln>
            <a:noFill/>
          </a:ln>
        </p:spPr>
      </p:pic>
      <p:sp>
        <p:nvSpPr>
          <p:cNvPr id="10" name="Footer Placeholder 3">
            <a:extLst>
              <a:ext uri="{FF2B5EF4-FFF2-40B4-BE49-F238E27FC236}">
                <a16:creationId xmlns:a16="http://schemas.microsoft.com/office/drawing/2014/main" id="{910679E7-8208-5C43-B709-D0222870B578}"/>
              </a:ext>
            </a:extLst>
          </p:cNvPr>
          <p:cNvSpPr>
            <a:spLocks noGrp="1"/>
          </p:cNvSpPr>
          <p:nvPr>
            <p:ph type="ftr" sz="quarter" idx="3"/>
          </p:nvPr>
        </p:nvSpPr>
        <p:spPr>
          <a:xfrm>
            <a:off x="3779274" y="6356350"/>
            <a:ext cx="4633452" cy="365125"/>
          </a:xfrm>
        </p:spPr>
        <p:txBody>
          <a:bodyPr/>
          <a:lstStyle/>
          <a:p>
            <a:r>
              <a:rPr lang="en-US" dirty="0">
                <a:latin typeface="Arial" panose="020B0604020202020204" pitchFamily="34" charset="0"/>
                <a:cs typeface="Arial" panose="020B0604020202020204" pitchFamily="34" charset="0"/>
              </a:rPr>
              <a:t>levelaccess.com   </a:t>
            </a:r>
            <a:r>
              <a:rPr lang="en-US" b="1" dirty="0">
                <a:latin typeface="Arial" panose="020B0604020202020204" pitchFamily="34" charset="0"/>
                <a:cs typeface="Arial" panose="020B0604020202020204" pitchFamily="34" charset="0"/>
              </a:rPr>
              <a:t> </a:t>
            </a:r>
            <a:r>
              <a:rPr lang="en-US" b="1" dirty="0">
                <a:solidFill>
                  <a:srgbClr val="5CD344"/>
                </a:solidFill>
                <a:latin typeface="Arial" panose="020B0604020202020204" pitchFamily="34" charset="0"/>
                <a:cs typeface="Arial" panose="020B0604020202020204" pitchFamily="34" charset="0"/>
              </a:rPr>
              <a:t>|</a:t>
            </a:r>
            <a:r>
              <a:rPr lang="en-US" b="1" dirty="0">
                <a:solidFill>
                  <a:srgbClr val="00D81A"/>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de-DE" dirty="0">
                <a:latin typeface="Arial" panose="020B0604020202020204" pitchFamily="34" charset="0"/>
                <a:cs typeface="Arial" panose="020B0604020202020204" pitchFamily="34" charset="0"/>
              </a:rPr>
              <a:t>800) 899-9659    </a:t>
            </a:r>
            <a:r>
              <a:rPr lang="en-US" b="1" dirty="0">
                <a:solidFill>
                  <a:srgbClr val="5CD344"/>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info@levelaccess.com</a:t>
            </a:r>
          </a:p>
        </p:txBody>
      </p:sp>
      <p:sp>
        <p:nvSpPr>
          <p:cNvPr id="11" name="Slide Number Placeholder 4">
            <a:extLst>
              <a:ext uri="{FF2B5EF4-FFF2-40B4-BE49-F238E27FC236}">
                <a16:creationId xmlns:a16="http://schemas.microsoft.com/office/drawing/2014/main" id="{730B05C6-93CC-5240-A364-DAB2D06842D4}"/>
              </a:ext>
            </a:extLst>
          </p:cNvPr>
          <p:cNvSpPr>
            <a:spLocks noGrp="1"/>
          </p:cNvSpPr>
          <p:nvPr>
            <p:ph type="sldNum" sz="quarter" idx="4"/>
          </p:nvPr>
        </p:nvSpPr>
        <p:spPr>
          <a:xfrm>
            <a:off x="838200" y="6356350"/>
            <a:ext cx="2743200" cy="365125"/>
          </a:xfrm>
        </p:spPr>
        <p:txBody>
          <a:bodyPr/>
          <a:lstStyle/>
          <a:p>
            <a:fld id="{2030EA8A-DA75-3443-B9EE-A63E33F4F203}" type="slidenum">
              <a:rPr lang="en-US" smtClean="0">
                <a:latin typeface="Arial" panose="020B0604020202020204" pitchFamily="34" charset="0"/>
                <a:cs typeface="Arial" panose="020B0604020202020204" pitchFamily="34" charset="0"/>
              </a:rPr>
              <a:pPr/>
              <a:t>9</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932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Access-Powerpoint_Accessible" id="{11F5F0C3-D4F2-A24C-A174-DA2C2B3C4546}" vid="{09FF5728-0351-CB43-9EA2-6CF90270549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Access-Powerpoint_Accessible" id="{11F5F0C3-D4F2-A24C-A174-DA2C2B3C4546}" vid="{09FF5728-0351-CB43-9EA2-6CF9027054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Level-Access-Powerpoint_Accessible</Template>
  <TotalTime>36763</TotalTime>
  <Words>1697</Words>
  <Application>Microsoft Macintosh PowerPoint</Application>
  <PresentationFormat>Widescreen</PresentationFormat>
  <Paragraphs>279</Paragraphs>
  <Slides>23</Slides>
  <Notes>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ＭＳ Ｐゴシック</vt:lpstr>
      <vt:lpstr>Arial</vt:lpstr>
      <vt:lpstr>Arial Black</vt:lpstr>
      <vt:lpstr>Arial Narrow</vt:lpstr>
      <vt:lpstr>Arial Rounded MT Bold</vt:lpstr>
      <vt:lpstr>Calibri</vt:lpstr>
      <vt:lpstr>Market Sans</vt:lpstr>
      <vt:lpstr>Market Sans Semi Bold</vt:lpstr>
      <vt:lpstr>Noto Sans Symbols</vt:lpstr>
      <vt:lpstr>PT Sans</vt:lpstr>
      <vt:lpstr>Times</vt:lpstr>
      <vt:lpstr>Office Theme</vt:lpstr>
      <vt:lpstr>1_Office Theme</vt:lpstr>
      <vt:lpstr>Accessibility at eBay: An Enterprise Success Story </vt:lpstr>
      <vt:lpstr>Topics</vt:lpstr>
      <vt:lpstr>eBay Background and Scale</vt:lpstr>
      <vt:lpstr>Our Business</vt:lpstr>
      <vt:lpstr>eBay Inc. at a Glance</vt:lpstr>
      <vt:lpstr>eBay Marketplace at a Glance</vt:lpstr>
      <vt:lpstr>eBay Background &amp; Scale</vt:lpstr>
      <vt:lpstr>Critical Areas to Success</vt:lpstr>
      <vt:lpstr>Areas Critical to Success</vt:lpstr>
      <vt:lpstr>Importance of These Success Criteria</vt:lpstr>
      <vt:lpstr>Overview of DAMMTM</vt:lpstr>
      <vt:lpstr>Five Levels of Maturity</vt:lpstr>
      <vt:lpstr>Dimensions to Measure Maturity at eBay</vt:lpstr>
      <vt:lpstr>eBay DAMMTM Audit Snapshot</vt:lpstr>
      <vt:lpstr>Challenges and Approach</vt:lpstr>
      <vt:lpstr>Common Challenges</vt:lpstr>
      <vt:lpstr>Recap</vt:lpstr>
      <vt:lpstr>The eBay  Difference</vt:lpstr>
      <vt:lpstr>The eBay Difference</vt:lpstr>
      <vt:lpstr>eBay Global Impact</vt:lpstr>
      <vt:lpstr>Thank You and Resources</vt:lpstr>
      <vt:lpstr>Thank You!</vt:lpstr>
      <vt:lpstr>Resources</vt:lpstr>
    </vt:vector>
  </TitlesOfParts>
  <Manager>Beth Crutchfield</Manager>
  <Company>Level Access</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Digital Accessibility Programs for Technology, Entertainment, Telecomm Companies</dc:title>
  <dc:subject/>
  <dc:creator>Bill Curtis-Davidson</dc:creator>
  <cp:keywords/>
  <dc:description/>
  <cp:lastModifiedBy>Kristin Heineman</cp:lastModifiedBy>
  <cp:revision>374</cp:revision>
  <cp:lastPrinted>2016-10-05T18:53:11Z</cp:lastPrinted>
  <dcterms:created xsi:type="dcterms:W3CDTF">2017-01-04T18:02:39Z</dcterms:created>
  <dcterms:modified xsi:type="dcterms:W3CDTF">2018-03-21T18:01:38Z</dcterms:modified>
  <cp:category/>
</cp:coreProperties>
</file>